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62" r:id="rId2"/>
    <p:sldId id="377" r:id="rId3"/>
    <p:sldId id="362" r:id="rId4"/>
    <p:sldId id="416" r:id="rId5"/>
    <p:sldId id="417" r:id="rId6"/>
    <p:sldId id="347" r:id="rId7"/>
    <p:sldId id="434" r:id="rId8"/>
    <p:sldId id="403" r:id="rId9"/>
    <p:sldId id="435" r:id="rId10"/>
    <p:sldId id="404" r:id="rId11"/>
    <p:sldId id="420" r:id="rId12"/>
    <p:sldId id="432" r:id="rId13"/>
    <p:sldId id="405" r:id="rId14"/>
    <p:sldId id="422" r:id="rId15"/>
    <p:sldId id="433" r:id="rId16"/>
    <p:sldId id="261" r:id="rId17"/>
    <p:sldId id="431" r:id="rId18"/>
    <p:sldId id="418" r:id="rId19"/>
    <p:sldId id="419" r:id="rId20"/>
    <p:sldId id="379" r:id="rId21"/>
    <p:sldId id="428" r:id="rId22"/>
    <p:sldId id="391" r:id="rId23"/>
    <p:sldId id="426" r:id="rId24"/>
    <p:sldId id="429" r:id="rId25"/>
    <p:sldId id="430" r:id="rId26"/>
    <p:sldId id="421" r:id="rId27"/>
    <p:sldId id="394" r:id="rId28"/>
    <p:sldId id="414" r:id="rId29"/>
    <p:sldId id="401" r:id="rId30"/>
    <p:sldId id="395"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an Lodewijckx" initials="VL" lastIdx="1" clrIdx="0">
    <p:extLst>
      <p:ext uri="{19B8F6BF-5375-455C-9EA6-DF929625EA0E}">
        <p15:presenceInfo xmlns:p15="http://schemas.microsoft.com/office/powerpoint/2012/main" userId="a596413dd872a178" providerId="Windows Live"/>
      </p:ext>
    </p:extLst>
  </p:cmAuthor>
  <p:cmAuthor id="2" name="Ramses Kools" initials="RK" lastIdx="12" clrIdx="1">
    <p:extLst>
      <p:ext uri="{19B8F6BF-5375-455C-9EA6-DF929625EA0E}">
        <p15:presenceInfo xmlns:p15="http://schemas.microsoft.com/office/powerpoint/2012/main" userId="Ramses Kool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1E"/>
    <a:srgbClr val="0E2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91016" autoAdjust="0"/>
  </p:normalViewPr>
  <p:slideViewPr>
    <p:cSldViewPr snapToGrid="0">
      <p:cViewPr varScale="1">
        <p:scale>
          <a:sx n="104" d="100"/>
          <a:sy n="104" d="100"/>
        </p:scale>
        <p:origin x="870" y="96"/>
      </p:cViewPr>
      <p:guideLst/>
    </p:cSldViewPr>
  </p:slideViewPr>
  <p:outlineViewPr>
    <p:cViewPr>
      <p:scale>
        <a:sx n="33" d="100"/>
        <a:sy n="33" d="100"/>
      </p:scale>
      <p:origin x="0" y="-5741"/>
    </p:cViewPr>
  </p:outlineViewPr>
  <p:notesTextViewPr>
    <p:cViewPr>
      <p:scale>
        <a:sx n="1" d="1"/>
        <a:sy n="1" d="1"/>
      </p:scale>
      <p:origin x="0" y="0"/>
    </p:cViewPr>
  </p:notesTextViewPr>
  <p:sorterViewPr>
    <p:cViewPr>
      <p:scale>
        <a:sx n="100" d="100"/>
        <a:sy n="100" d="100"/>
      </p:scale>
      <p:origin x="0" y="-4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764DD2-FB83-4C91-85D8-7F61343835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E1E2B6E-2FAD-4732-8337-3879AFC7F3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A4B9A-C457-4EC3-A829-4FDE87561898}" type="datetimeFigureOut">
              <a:rPr lang="en-GB" smtClean="0"/>
              <a:t>17/12/2021</a:t>
            </a:fld>
            <a:endParaRPr lang="en-GB"/>
          </a:p>
        </p:txBody>
      </p:sp>
      <p:sp>
        <p:nvSpPr>
          <p:cNvPr id="4" name="Footer Placeholder 3">
            <a:extLst>
              <a:ext uri="{FF2B5EF4-FFF2-40B4-BE49-F238E27FC236}">
                <a16:creationId xmlns:a16="http://schemas.microsoft.com/office/drawing/2014/main" id="{8D38518D-5371-4C21-B7CA-9F7A9C90CB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0C9E317-94DE-456C-B3CE-9BD18A80EE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F06D9-9F08-4173-BF26-DF74AF001141}" type="slidenum">
              <a:rPr lang="en-GB" smtClean="0"/>
              <a:t>‹#›</a:t>
            </a:fld>
            <a:endParaRPr lang="en-GB"/>
          </a:p>
        </p:txBody>
      </p:sp>
    </p:spTree>
    <p:extLst>
      <p:ext uri="{BB962C8B-B14F-4D97-AF65-F5344CB8AC3E}">
        <p14:creationId xmlns:p14="http://schemas.microsoft.com/office/powerpoint/2010/main" val="42692351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BCC4E-B534-4E4B-888A-95202DF63560}" type="datetimeFigureOut">
              <a:rPr lang="en-GB" smtClean="0"/>
              <a:t>17/12/2021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D8EDA-021C-4541-A2B1-A6619F8219DA}" type="slidenum">
              <a:rPr lang="en-GB" smtClean="0"/>
              <a:t>‹#›</a:t>
            </a:fld>
            <a:endParaRPr lang="en-GB"/>
          </a:p>
        </p:txBody>
      </p:sp>
    </p:spTree>
    <p:extLst>
      <p:ext uri="{BB962C8B-B14F-4D97-AF65-F5344CB8AC3E}">
        <p14:creationId xmlns:p14="http://schemas.microsoft.com/office/powerpoint/2010/main" val="2025603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4163975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 y="-1661158"/>
            <a:ext cx="12185397" cy="8121616"/>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16938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GB"/>
          </a:p>
        </p:txBody>
      </p:sp>
      <p:sp>
        <p:nvSpPr>
          <p:cNvPr id="5" name="Date Placeholder 4"/>
          <p:cNvSpPr>
            <a:spLocks noGrp="1"/>
          </p:cNvSpPr>
          <p:nvPr>
            <p:ph type="dt" sz="half" idx="10"/>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694F10-6EF0-4CE0-8B2D-5BE2A8ECFAF3}" type="slidenum">
              <a:rPr lang="en-GB" smtClean="0"/>
              <a:t>‹#›</a:t>
            </a:fld>
            <a:endParaRPr lang="en-GB"/>
          </a:p>
        </p:txBody>
      </p:sp>
    </p:spTree>
    <p:extLst>
      <p:ext uri="{BB962C8B-B14F-4D97-AF65-F5344CB8AC3E}">
        <p14:creationId xmlns:p14="http://schemas.microsoft.com/office/powerpoint/2010/main" val="279052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5" name="Date Placeholder 4"/>
          <p:cNvSpPr>
            <a:spLocks noGrp="1"/>
          </p:cNvSpPr>
          <p:nvPr>
            <p:ph type="dt" sz="half" idx="10"/>
          </p:nvPr>
        </p:nvSpPr>
        <p:spPr/>
        <p:txBody>
          <a:bodyPr/>
          <a:lstStyle/>
          <a:p>
            <a:endParaRPr lang="en-GB"/>
          </a:p>
        </p:txBody>
      </p:sp>
      <p:sp>
        <p:nvSpPr>
          <p:cNvPr id="7" name="Slide Number Placeholder 6"/>
          <p:cNvSpPr>
            <a:spLocks noGrp="1"/>
          </p:cNvSpPr>
          <p:nvPr>
            <p:ph type="sldNum" sz="quarter" idx="12"/>
          </p:nvPr>
        </p:nvSpPr>
        <p:spPr/>
        <p:txBody>
          <a:bodyPr/>
          <a:lstStyle/>
          <a:p>
            <a:fld id="{E7694F10-6EF0-4CE0-8B2D-5BE2A8ECFAF3}" type="slidenum">
              <a:rPr lang="en-GB" smtClean="0"/>
              <a:t>‹#›</a:t>
            </a:fld>
            <a:endParaRPr lang="en-GB"/>
          </a:p>
        </p:txBody>
      </p:sp>
    </p:spTree>
    <p:extLst>
      <p:ext uri="{BB962C8B-B14F-4D97-AF65-F5344CB8AC3E}">
        <p14:creationId xmlns:p14="http://schemas.microsoft.com/office/powerpoint/2010/main" val="399836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E7694F10-6EF0-4CE0-8B2D-5BE2A8ECFAF3}" type="slidenum">
              <a:rPr lang="en-GB" smtClean="0"/>
              <a:t>‹#›</a:t>
            </a:fld>
            <a:endParaRPr lang="en-GB"/>
          </a:p>
        </p:txBody>
      </p:sp>
    </p:spTree>
    <p:extLst>
      <p:ext uri="{BB962C8B-B14F-4D97-AF65-F5344CB8AC3E}">
        <p14:creationId xmlns:p14="http://schemas.microsoft.com/office/powerpoint/2010/main" val="298537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E7694F10-6EF0-4CE0-8B2D-5BE2A8ECFAF3}" type="slidenum">
              <a:rPr lang="en-GB" smtClean="0"/>
              <a:t>‹#›</a:t>
            </a:fld>
            <a:endParaRPr lang="en-GB"/>
          </a:p>
        </p:txBody>
      </p:sp>
    </p:spTree>
    <p:extLst>
      <p:ext uri="{BB962C8B-B14F-4D97-AF65-F5344CB8AC3E}">
        <p14:creationId xmlns:p14="http://schemas.microsoft.com/office/powerpoint/2010/main" val="112811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E7694F10-6EF0-4CE0-8B2D-5BE2A8ECFAF3}" type="slidenum">
              <a:rPr lang="en-GB" smtClean="0"/>
              <a:t>‹#›</a:t>
            </a:fld>
            <a:endParaRPr lang="en-GB"/>
          </a:p>
        </p:txBody>
      </p:sp>
    </p:spTree>
    <p:extLst>
      <p:ext uri="{BB962C8B-B14F-4D97-AF65-F5344CB8AC3E}">
        <p14:creationId xmlns:p14="http://schemas.microsoft.com/office/powerpoint/2010/main" val="128170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E7694F10-6EF0-4CE0-8B2D-5BE2A8ECFAF3}" type="slidenum">
              <a:rPr lang="en-GB" smtClean="0"/>
              <a:t>‹#›</a:t>
            </a:fld>
            <a:endParaRPr lang="en-GB"/>
          </a:p>
        </p:txBody>
      </p:sp>
    </p:spTree>
    <p:extLst>
      <p:ext uri="{BB962C8B-B14F-4D97-AF65-F5344CB8AC3E}">
        <p14:creationId xmlns:p14="http://schemas.microsoft.com/office/powerpoint/2010/main" val="4208491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4" name="Date Placeholder 3"/>
          <p:cNvSpPr>
            <a:spLocks noGrp="1"/>
          </p:cNvSpPr>
          <p:nvPr>
            <p:ph type="dt" sz="half" idx="10"/>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7694F10-6EF0-4CE0-8B2D-5BE2A8ECFAF3}" type="slidenum">
              <a:rPr lang="en-GB" smtClean="0"/>
              <a:t>‹#›</a:t>
            </a:fld>
            <a:endParaRPr lang="en-GB"/>
          </a:p>
        </p:txBody>
      </p:sp>
    </p:spTree>
    <p:extLst>
      <p:ext uri="{BB962C8B-B14F-4D97-AF65-F5344CB8AC3E}">
        <p14:creationId xmlns:p14="http://schemas.microsoft.com/office/powerpoint/2010/main" val="15858473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GB"/>
          </a:p>
        </p:txBody>
      </p:sp>
      <p:sp>
        <p:nvSpPr>
          <p:cNvPr id="5" name="Date Placeholder 4"/>
          <p:cNvSpPr>
            <a:spLocks noGrp="1"/>
          </p:cNvSpPr>
          <p:nvPr>
            <p:ph type="dt" sz="half" idx="10"/>
          </p:nvPr>
        </p:nvSpPr>
        <p:spPr/>
        <p:txBody>
          <a:bodyPr/>
          <a:lstStyle/>
          <a:p>
            <a:endParaRPr lang="en-GB"/>
          </a:p>
        </p:txBody>
      </p:sp>
      <p:sp>
        <p:nvSpPr>
          <p:cNvPr id="7" name="Slide Number Placeholder 6"/>
          <p:cNvSpPr>
            <a:spLocks noGrp="1"/>
          </p:cNvSpPr>
          <p:nvPr>
            <p:ph type="sldNum" sz="quarter" idx="12"/>
          </p:nvPr>
        </p:nvSpPr>
        <p:spPr/>
        <p:txBody>
          <a:bodyPr/>
          <a:lstStyle/>
          <a:p>
            <a:fld id="{E7694F10-6EF0-4CE0-8B2D-5BE2A8ECFAF3}" type="slidenum">
              <a:rPr lang="en-GB" smtClean="0"/>
              <a:t>‹#›</a:t>
            </a:fld>
            <a:endParaRPr lang="en-GB"/>
          </a:p>
        </p:txBody>
      </p:sp>
    </p:spTree>
    <p:extLst>
      <p:ext uri="{BB962C8B-B14F-4D97-AF65-F5344CB8AC3E}">
        <p14:creationId xmlns:p14="http://schemas.microsoft.com/office/powerpoint/2010/main" val="163432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endParaRPr lang="en-GB"/>
          </a:p>
        </p:txBody>
      </p:sp>
      <p:sp>
        <p:nvSpPr>
          <p:cNvPr id="9" name="Slide Number Placeholder 8"/>
          <p:cNvSpPr>
            <a:spLocks noGrp="1"/>
          </p:cNvSpPr>
          <p:nvPr>
            <p:ph type="sldNum" sz="quarter" idx="12"/>
          </p:nvPr>
        </p:nvSpPr>
        <p:spPr/>
        <p:txBody>
          <a:bodyPr/>
          <a:lstStyle/>
          <a:p>
            <a:fld id="{E7694F10-6EF0-4CE0-8B2D-5BE2A8ECFAF3}" type="slidenum">
              <a:rPr lang="en-GB" smtClean="0"/>
              <a:t>‹#›</a:t>
            </a:fld>
            <a:endParaRPr lang="en-GB"/>
          </a:p>
        </p:txBody>
      </p:sp>
    </p:spTree>
    <p:extLst>
      <p:ext uri="{BB962C8B-B14F-4D97-AF65-F5344CB8AC3E}">
        <p14:creationId xmlns:p14="http://schemas.microsoft.com/office/powerpoint/2010/main" val="280904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GB"/>
          </a:p>
        </p:txBody>
      </p:sp>
      <p:sp>
        <p:nvSpPr>
          <p:cNvPr id="3" name="Date Placeholder 2"/>
          <p:cNvSpPr>
            <a:spLocks noGrp="1"/>
          </p:cNvSpPr>
          <p:nvPr>
            <p:ph type="dt" sz="half" idx="10"/>
          </p:nvPr>
        </p:nvSpPr>
        <p:spPr/>
        <p:txBody>
          <a:bodyPr/>
          <a:lstStyle/>
          <a:p>
            <a:endParaRPr lang="en-GB"/>
          </a:p>
        </p:txBody>
      </p:sp>
      <p:sp>
        <p:nvSpPr>
          <p:cNvPr id="5" name="Slide Number Placeholder 4"/>
          <p:cNvSpPr>
            <a:spLocks noGrp="1"/>
          </p:cNvSpPr>
          <p:nvPr>
            <p:ph type="sldNum" sz="quarter" idx="12"/>
          </p:nvPr>
        </p:nvSpPr>
        <p:spPr/>
        <p:txBody>
          <a:bodyPr/>
          <a:lstStyle/>
          <a:p>
            <a:fld id="{E7694F10-6EF0-4CE0-8B2D-5BE2A8ECFAF3}" type="slidenum">
              <a:rPr lang="en-GB" smtClean="0"/>
              <a:t>‹#›</a:t>
            </a:fld>
            <a:endParaRPr lang="en-GB"/>
          </a:p>
        </p:txBody>
      </p:sp>
    </p:spTree>
    <p:extLst>
      <p:ext uri="{BB962C8B-B14F-4D97-AF65-F5344CB8AC3E}">
        <p14:creationId xmlns:p14="http://schemas.microsoft.com/office/powerpoint/2010/main" val="175994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lang="en-GB"/>
          </a:p>
        </p:txBody>
      </p:sp>
      <p:sp>
        <p:nvSpPr>
          <p:cNvPr id="2" name="Date Placeholder 1"/>
          <p:cNvSpPr>
            <a:spLocks noGrp="1"/>
          </p:cNvSpPr>
          <p:nvPr>
            <p:ph type="dt" sz="half" idx="10"/>
          </p:nvPr>
        </p:nvSpPr>
        <p:spPr/>
        <p:txBody>
          <a:bodyPr/>
          <a:lstStyle>
            <a:lvl1pPr>
              <a:defRPr>
                <a:solidFill>
                  <a:schemeClr val="tx2"/>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E7694F10-6EF0-4CE0-8B2D-5BE2A8ECFAF3}" type="slidenum">
              <a:rPr lang="en-GB" smtClean="0"/>
              <a:t>‹#›</a:t>
            </a:fld>
            <a:endParaRPr lang="en-GB"/>
          </a:p>
        </p:txBody>
      </p:sp>
    </p:spTree>
    <p:extLst>
      <p:ext uri="{BB962C8B-B14F-4D97-AF65-F5344CB8AC3E}">
        <p14:creationId xmlns:p14="http://schemas.microsoft.com/office/powerpoint/2010/main" val="247326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GB"/>
          </a:p>
        </p:txBody>
      </p:sp>
      <p:sp>
        <p:nvSpPr>
          <p:cNvPr id="5" name="Date Placeholder 4"/>
          <p:cNvSpPr>
            <a:spLocks noGrp="1"/>
          </p:cNvSpPr>
          <p:nvPr>
            <p:ph type="dt" sz="half" idx="10"/>
          </p:nvPr>
        </p:nvSpPr>
        <p:spPr/>
        <p:txBody>
          <a:bodyPr/>
          <a:lstStyle/>
          <a:p>
            <a:endParaRPr lang="en-GB"/>
          </a:p>
        </p:txBody>
      </p:sp>
      <p:sp>
        <p:nvSpPr>
          <p:cNvPr id="7" name="Slide Number Placeholder 6"/>
          <p:cNvSpPr>
            <a:spLocks noGrp="1"/>
          </p:cNvSpPr>
          <p:nvPr>
            <p:ph type="sldNum" sz="quarter" idx="12"/>
          </p:nvPr>
        </p:nvSpPr>
        <p:spPr/>
        <p:txBody>
          <a:bodyPr/>
          <a:lstStyle/>
          <a:p>
            <a:fld id="{E7694F10-6EF0-4CE0-8B2D-5BE2A8ECFAF3}" type="slidenum">
              <a:rPr lang="en-GB" smtClean="0"/>
              <a:t>‹#›</a:t>
            </a:fld>
            <a:endParaRPr lang="en-GB"/>
          </a:p>
        </p:txBody>
      </p:sp>
    </p:spTree>
    <p:extLst>
      <p:ext uri="{BB962C8B-B14F-4D97-AF65-F5344CB8AC3E}">
        <p14:creationId xmlns:p14="http://schemas.microsoft.com/office/powerpoint/2010/main" val="333035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ltGray">
          <a:xfrm>
            <a:off x="0" y="6400800"/>
            <a:ext cx="12188826" cy="457200"/>
          </a:xfrm>
          <a:prstGeom prst="rect">
            <a:avLst/>
          </a:prstGeom>
          <a:solidFill>
            <a:srgbClr val="0E2A46"/>
          </a:soli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2" name="Title Placeholder 1"/>
          <p:cNvSpPr>
            <a:spLocks noGrp="1"/>
          </p:cNvSpPr>
          <p:nvPr>
            <p:ph type="title"/>
          </p:nvPr>
        </p:nvSpPr>
        <p:spPr>
          <a:xfrm>
            <a:off x="1341120" y="467360"/>
            <a:ext cx="9509760" cy="980440"/>
          </a:xfrm>
          <a:prstGeom prst="rect">
            <a:avLst/>
          </a:prstGeom>
          <a:ln>
            <a:noFill/>
          </a:ln>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341120" y="1600200"/>
            <a:ext cx="10972800" cy="44293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GB"/>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endParaRPr lang="en-GB"/>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E7694F10-6EF0-4CE0-8B2D-5BE2A8ECFAF3}" type="slidenum">
              <a:rPr lang="en-GB" smtClean="0"/>
              <a:t>‹#›</a:t>
            </a:fld>
            <a:endParaRPr lang="en-GB"/>
          </a:p>
        </p:txBody>
      </p:sp>
      <p:pic>
        <p:nvPicPr>
          <p:cNvPr id="10" name="Picture 9">
            <a:extLst>
              <a:ext uri="{FF2B5EF4-FFF2-40B4-BE49-F238E27FC236}">
                <a16:creationId xmlns:a16="http://schemas.microsoft.com/office/drawing/2014/main" id="{4FE9DF97-E125-429C-990C-43C8BF9B8A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77600" y="6492240"/>
            <a:ext cx="784458" cy="274320"/>
          </a:xfrm>
          <a:prstGeom prst="rect">
            <a:avLst/>
          </a:prstGeom>
        </p:spPr>
      </p:pic>
      <p:sp>
        <p:nvSpPr>
          <p:cNvPr id="12" name="Shape 4">
            <a:extLst>
              <a:ext uri="{FF2B5EF4-FFF2-40B4-BE49-F238E27FC236}">
                <a16:creationId xmlns:a16="http://schemas.microsoft.com/office/drawing/2014/main" id="{239EE1BE-BAA8-4A4E-849D-0155724C4318}"/>
              </a:ext>
            </a:extLst>
          </p:cNvPr>
          <p:cNvSpPr/>
          <p:nvPr/>
        </p:nvSpPr>
        <p:spPr>
          <a:xfrm>
            <a:off x="1193532" y="1444752"/>
            <a:ext cx="9966961" cy="4"/>
          </a:xfrm>
          <a:prstGeom prst="line">
            <a:avLst/>
          </a:prstGeom>
          <a:ln w="12700">
            <a:solidFill>
              <a:srgbClr val="F87C16"/>
            </a:solidFill>
          </a:ln>
        </p:spPr>
        <p:txBody>
          <a:bodyPr lIns="0" tIns="0" rIns="0" bIns="0"/>
          <a:lstStyle/>
          <a:p>
            <a:pPr lvl="0" defTabSz="457200">
              <a:defRPr sz="1200"/>
            </a:pPr>
            <a:endParaRPr/>
          </a:p>
        </p:txBody>
      </p:sp>
      <p:sp>
        <p:nvSpPr>
          <p:cNvPr id="22" name="Rectangle 21">
            <a:extLst>
              <a:ext uri="{FF2B5EF4-FFF2-40B4-BE49-F238E27FC236}">
                <a16:creationId xmlns:a16="http://schemas.microsoft.com/office/drawing/2014/main" id="{9F40252B-F031-4201-A8DB-79A4660DB6C6}"/>
              </a:ext>
            </a:extLst>
          </p:cNvPr>
          <p:cNvSpPr/>
          <p:nvPr/>
        </p:nvSpPr>
        <p:spPr>
          <a:xfrm flipH="1">
            <a:off x="11125200" y="1295400"/>
            <a:ext cx="45719" cy="152400"/>
          </a:xfrm>
          <a:prstGeom prst="rect">
            <a:avLst/>
          </a:prstGeom>
          <a:solidFill>
            <a:srgbClr val="F87C16"/>
          </a:solidFill>
          <a:ln w="3175">
            <a:solidFill>
              <a:srgbClr val="F87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F7B816-D075-4553-94D2-BE2DCBC20E3E}"/>
              </a:ext>
            </a:extLst>
          </p:cNvPr>
          <p:cNvSpPr/>
          <p:nvPr/>
        </p:nvSpPr>
        <p:spPr>
          <a:xfrm flipH="1">
            <a:off x="11049000" y="1338072"/>
            <a:ext cx="45719" cy="109728"/>
          </a:xfrm>
          <a:prstGeom prst="rect">
            <a:avLst/>
          </a:prstGeom>
          <a:solidFill>
            <a:srgbClr val="F87C16"/>
          </a:solidFill>
          <a:ln w="3175">
            <a:solidFill>
              <a:srgbClr val="F87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F59B8AA-779C-45D6-B247-5F3C7CCB6490}"/>
              </a:ext>
            </a:extLst>
          </p:cNvPr>
          <p:cNvSpPr/>
          <p:nvPr/>
        </p:nvSpPr>
        <p:spPr>
          <a:xfrm flipH="1">
            <a:off x="10972800" y="1383792"/>
            <a:ext cx="45719" cy="64008"/>
          </a:xfrm>
          <a:prstGeom prst="rect">
            <a:avLst/>
          </a:prstGeom>
          <a:solidFill>
            <a:srgbClr val="F87C16"/>
          </a:solidFill>
          <a:ln w="3175">
            <a:solidFill>
              <a:srgbClr val="F87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71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2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4" orient="horz" pos="2160" userDrawn="1">
          <p15:clr>
            <a:srgbClr val="F26B43"/>
          </p15:clr>
        </p15:guide>
        <p15:guide id="5" orient="horz" pos="3793" userDrawn="1">
          <p15:clr>
            <a:srgbClr val="F26B43"/>
          </p15:clr>
        </p15:guide>
        <p15:guide id="6" orient="horz" pos="10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6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D56862-B20A-4718-9D55-BC88630EA399}"/>
              </a:ext>
            </a:extLst>
          </p:cNvPr>
          <p:cNvSpPr>
            <a:spLocks noGrp="1"/>
          </p:cNvSpPr>
          <p:nvPr>
            <p:ph type="ctrTitle"/>
          </p:nvPr>
        </p:nvSpPr>
        <p:spPr/>
        <p:txBody>
          <a:bodyPr>
            <a:normAutofit/>
          </a:bodyPr>
          <a:lstStyle/>
          <a:p>
            <a:r>
              <a:rPr lang="en-GB" dirty="0" err="1"/>
              <a:t>Zenz</a:t>
            </a:r>
            <a:r>
              <a:rPr lang="en-GB" dirty="0"/>
              <a:t> Manual</a:t>
            </a:r>
            <a:br>
              <a:rPr lang="en-GB" dirty="0"/>
            </a:br>
            <a:r>
              <a:rPr lang="en-US" sz="2700" dirty="0"/>
              <a:t>Getting started with your </a:t>
            </a:r>
            <a:r>
              <a:rPr lang="en-US" sz="2700" dirty="0" err="1"/>
              <a:t>Zenz</a:t>
            </a:r>
            <a:r>
              <a:rPr lang="en-US" sz="2700" dirty="0"/>
              <a:t> application</a:t>
            </a:r>
            <a:endParaRPr lang="en-GB" sz="2700" dirty="0"/>
          </a:p>
        </p:txBody>
      </p:sp>
      <p:sp>
        <p:nvSpPr>
          <p:cNvPr id="5" name="Subtitle 4">
            <a:extLst>
              <a:ext uri="{FF2B5EF4-FFF2-40B4-BE49-F238E27FC236}">
                <a16:creationId xmlns:a16="http://schemas.microsoft.com/office/drawing/2014/main" id="{B9737993-28DF-4419-A7B3-576C2E197C11}"/>
              </a:ext>
            </a:extLst>
          </p:cNvPr>
          <p:cNvSpPr>
            <a:spLocks noGrp="1"/>
          </p:cNvSpPr>
          <p:nvPr>
            <p:ph type="subTitle" idx="1"/>
          </p:nvPr>
        </p:nvSpPr>
        <p:spPr/>
        <p:txBody>
          <a:bodyPr/>
          <a:lstStyle/>
          <a:p>
            <a:r>
              <a:rPr lang="en-GB" dirty="0"/>
              <a:t>Nov 2021</a:t>
            </a:r>
          </a:p>
        </p:txBody>
      </p:sp>
    </p:spTree>
    <p:extLst>
      <p:ext uri="{BB962C8B-B14F-4D97-AF65-F5344CB8AC3E}">
        <p14:creationId xmlns:p14="http://schemas.microsoft.com/office/powerpoint/2010/main" val="191095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E858-3A8E-4492-8847-7B59B7D42D7F}"/>
              </a:ext>
            </a:extLst>
          </p:cNvPr>
          <p:cNvSpPr>
            <a:spLocks noGrp="1"/>
          </p:cNvSpPr>
          <p:nvPr>
            <p:ph type="title"/>
          </p:nvPr>
        </p:nvSpPr>
        <p:spPr/>
        <p:txBody>
          <a:bodyPr/>
          <a:lstStyle/>
          <a:p>
            <a:r>
              <a:rPr lang="en-GB" dirty="0"/>
              <a:t>Add/edit KPIs and dimensions in graphs and tables</a:t>
            </a:r>
            <a:br>
              <a:rPr lang="en-GB" dirty="0"/>
            </a:br>
            <a:r>
              <a:rPr lang="en-US" sz="2000" dirty="0"/>
              <a:t>Extend your analysis by adjusting your selection, change dimensions or add or edit KPIs</a:t>
            </a:r>
            <a:endParaRPr lang="en-NL" dirty="0"/>
          </a:p>
        </p:txBody>
      </p:sp>
      <p:sp>
        <p:nvSpPr>
          <p:cNvPr id="3" name="Content Placeholder 2">
            <a:extLst>
              <a:ext uri="{FF2B5EF4-FFF2-40B4-BE49-F238E27FC236}">
                <a16:creationId xmlns:a16="http://schemas.microsoft.com/office/drawing/2014/main" id="{2A4E15C6-438F-4857-BD66-D4FE798373E2}"/>
              </a:ext>
            </a:extLst>
          </p:cNvPr>
          <p:cNvSpPr>
            <a:spLocks noGrp="1"/>
          </p:cNvSpPr>
          <p:nvPr>
            <p:ph idx="1"/>
          </p:nvPr>
        </p:nvSpPr>
        <p:spPr>
          <a:xfrm>
            <a:off x="1341120" y="1600200"/>
            <a:ext cx="6431280" cy="4429379"/>
          </a:xfrm>
        </p:spPr>
        <p:txBody>
          <a:bodyPr>
            <a:normAutofit/>
          </a:bodyPr>
          <a:lstStyle/>
          <a:p>
            <a:r>
              <a:rPr lang="en-GB" dirty="0"/>
              <a:t>There are multiple ways to add or edit KPIs and dimensions in graphs and tables:</a:t>
            </a:r>
          </a:p>
          <a:p>
            <a:pPr lvl="1"/>
            <a:r>
              <a:rPr lang="en-GB" dirty="0"/>
              <a:t>By dragging and dropping dimensions or KPIs on the relevant places in graphs or tables.</a:t>
            </a:r>
          </a:p>
          <a:p>
            <a:pPr lvl="2"/>
            <a:r>
              <a:rPr lang="en-GB" dirty="0"/>
              <a:t>Drag and drop from the sidebar (show in the image to the right)</a:t>
            </a:r>
          </a:p>
          <a:p>
            <a:pPr lvl="2"/>
            <a:r>
              <a:rPr lang="en-GB" dirty="0"/>
              <a:t>Drag and drop between or within objects</a:t>
            </a:r>
          </a:p>
          <a:p>
            <a:pPr lvl="1"/>
            <a:r>
              <a:rPr lang="en-GB" dirty="0"/>
              <a:t>By right-clicking dimensions, KPIs or other elements in your graph.</a:t>
            </a:r>
          </a:p>
          <a:p>
            <a:pPr lvl="1"/>
            <a:r>
              <a:rPr lang="en-GB" dirty="0"/>
              <a:t>By using the object dropdown menu</a:t>
            </a:r>
          </a:p>
          <a:p>
            <a:r>
              <a:rPr lang="en-GB" i="1" dirty="0"/>
              <a:t>Tip: it is easier if you start from an existing table/graph, and change the relevant components instead of trying to start from an empty table or graph</a:t>
            </a:r>
          </a:p>
          <a:p>
            <a:endParaRPr lang="en-GB" dirty="0"/>
          </a:p>
          <a:p>
            <a:pPr lvl="1"/>
            <a:endParaRPr lang="en-GB" dirty="0"/>
          </a:p>
          <a:p>
            <a:pPr lvl="1"/>
            <a:endParaRPr lang="en-GB" dirty="0"/>
          </a:p>
          <a:p>
            <a:pPr lvl="1"/>
            <a:endParaRPr lang="en-NL" dirty="0"/>
          </a:p>
        </p:txBody>
      </p:sp>
      <p:sp>
        <p:nvSpPr>
          <p:cNvPr id="6" name="Slide Number Placeholder 5">
            <a:extLst>
              <a:ext uri="{FF2B5EF4-FFF2-40B4-BE49-F238E27FC236}">
                <a16:creationId xmlns:a16="http://schemas.microsoft.com/office/drawing/2014/main" id="{CF3EC0CF-040E-4995-A8F7-5FEF0049D44B}"/>
              </a:ext>
            </a:extLst>
          </p:cNvPr>
          <p:cNvSpPr>
            <a:spLocks noGrp="1"/>
          </p:cNvSpPr>
          <p:nvPr>
            <p:ph type="sldNum" sz="quarter" idx="12"/>
          </p:nvPr>
        </p:nvSpPr>
        <p:spPr/>
        <p:txBody>
          <a:bodyPr/>
          <a:lstStyle/>
          <a:p>
            <a:fld id="{E7694F10-6EF0-4CE0-8B2D-5BE2A8ECFAF3}" type="slidenum">
              <a:rPr lang="en-GB" smtClean="0"/>
              <a:t>10</a:t>
            </a:fld>
            <a:endParaRPr lang="en-GB"/>
          </a:p>
        </p:txBody>
      </p:sp>
      <p:pic>
        <p:nvPicPr>
          <p:cNvPr id="7" name="Picture 6">
            <a:extLst>
              <a:ext uri="{FF2B5EF4-FFF2-40B4-BE49-F238E27FC236}">
                <a16:creationId xmlns:a16="http://schemas.microsoft.com/office/drawing/2014/main" id="{E5724189-FF87-4DC6-9487-A90A7BE30E4C}"/>
              </a:ext>
            </a:extLst>
          </p:cNvPr>
          <p:cNvPicPr>
            <a:picLocks noChangeAspect="1"/>
          </p:cNvPicPr>
          <p:nvPr/>
        </p:nvPicPr>
        <p:blipFill rotWithShape="1">
          <a:blip r:embed="rId2">
            <a:extLst>
              <a:ext uri="{28A0092B-C50C-407E-A947-70E740481C1C}">
                <a14:useLocalDpi xmlns:a14="http://schemas.microsoft.com/office/drawing/2010/main" val="0"/>
              </a:ext>
            </a:extLst>
          </a:blip>
          <a:srcRect l="-29643" r="-68534"/>
          <a:stretch/>
        </p:blipFill>
        <p:spPr>
          <a:xfrm>
            <a:off x="8485909" y="1600200"/>
            <a:ext cx="4274127" cy="44293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493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BCF0-BE7A-4D0B-B770-050933ACDCF0}"/>
              </a:ext>
            </a:extLst>
          </p:cNvPr>
          <p:cNvSpPr>
            <a:spLocks noGrp="1"/>
          </p:cNvSpPr>
          <p:nvPr>
            <p:ph type="title"/>
          </p:nvPr>
        </p:nvSpPr>
        <p:spPr/>
        <p:txBody>
          <a:bodyPr/>
          <a:lstStyle/>
          <a:p>
            <a:r>
              <a:rPr lang="en-US" dirty="0"/>
              <a:t>Drag and drop</a:t>
            </a:r>
            <a:endParaRPr lang="en-NL" dirty="0"/>
          </a:p>
        </p:txBody>
      </p:sp>
      <p:sp>
        <p:nvSpPr>
          <p:cNvPr id="3" name="Content Placeholder 2">
            <a:extLst>
              <a:ext uri="{FF2B5EF4-FFF2-40B4-BE49-F238E27FC236}">
                <a16:creationId xmlns:a16="http://schemas.microsoft.com/office/drawing/2014/main" id="{34146D43-CCA9-4821-B188-6741D843A33A}"/>
              </a:ext>
            </a:extLst>
          </p:cNvPr>
          <p:cNvSpPr>
            <a:spLocks noGrp="1"/>
          </p:cNvSpPr>
          <p:nvPr>
            <p:ph idx="1"/>
          </p:nvPr>
        </p:nvSpPr>
        <p:spPr>
          <a:xfrm>
            <a:off x="1341121" y="1600200"/>
            <a:ext cx="4754880" cy="4429379"/>
          </a:xfrm>
        </p:spPr>
        <p:txBody>
          <a:bodyPr/>
          <a:lstStyle/>
          <a:p>
            <a:r>
              <a:rPr lang="en-GB" dirty="0"/>
              <a:t>You can drag and drop KPIs and dimension from the sidebar on the left, but also from one graph to another. Examples:</a:t>
            </a:r>
          </a:p>
          <a:p>
            <a:pPr lvl="1"/>
            <a:r>
              <a:rPr lang="en-GB" dirty="0"/>
              <a:t>Dragging a dimension such as from within a graph on another dimension in the same graph swaps the dimensions.</a:t>
            </a:r>
          </a:p>
          <a:p>
            <a:pPr lvl="1"/>
            <a:r>
              <a:rPr lang="en-GB" dirty="0"/>
              <a:t>Dragging between objects replaces or adds the dimension.</a:t>
            </a:r>
          </a:p>
          <a:p>
            <a:pPr lvl="1"/>
            <a:r>
              <a:rPr lang="en-GB" dirty="0"/>
              <a:t>Example: drag ‘Load factor’ from the sidebar on top of ‘Pax’ in the graph to replace this KPI.</a:t>
            </a:r>
          </a:p>
          <a:p>
            <a:endParaRPr lang="en-GB" dirty="0"/>
          </a:p>
          <a:p>
            <a:endParaRPr lang="en-NL" dirty="0"/>
          </a:p>
        </p:txBody>
      </p:sp>
      <p:sp>
        <p:nvSpPr>
          <p:cNvPr id="4" name="Slide Number Placeholder 3">
            <a:extLst>
              <a:ext uri="{FF2B5EF4-FFF2-40B4-BE49-F238E27FC236}">
                <a16:creationId xmlns:a16="http://schemas.microsoft.com/office/drawing/2014/main" id="{D19987BD-6C41-4268-A5FB-CC951FFB6362}"/>
              </a:ext>
            </a:extLst>
          </p:cNvPr>
          <p:cNvSpPr>
            <a:spLocks noGrp="1"/>
          </p:cNvSpPr>
          <p:nvPr>
            <p:ph type="sldNum" sz="quarter" idx="12"/>
          </p:nvPr>
        </p:nvSpPr>
        <p:spPr/>
        <p:txBody>
          <a:bodyPr/>
          <a:lstStyle/>
          <a:p>
            <a:fld id="{E7694F10-6EF0-4CE0-8B2D-5BE2A8ECFAF3}" type="slidenum">
              <a:rPr lang="en-GB" smtClean="0"/>
              <a:t>11</a:t>
            </a:fld>
            <a:endParaRPr lang="en-GB"/>
          </a:p>
        </p:txBody>
      </p:sp>
      <p:pic>
        <p:nvPicPr>
          <p:cNvPr id="5" name="Picture 4">
            <a:extLst>
              <a:ext uri="{FF2B5EF4-FFF2-40B4-BE49-F238E27FC236}">
                <a16:creationId xmlns:a16="http://schemas.microsoft.com/office/drawing/2014/main" id="{9338831A-F69A-476A-9BC2-A8AF025786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68871" y="1893899"/>
            <a:ext cx="4737094" cy="40541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685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F488-36DA-4813-BC52-6A7FCBF799EE}"/>
              </a:ext>
            </a:extLst>
          </p:cNvPr>
          <p:cNvSpPr>
            <a:spLocks noGrp="1"/>
          </p:cNvSpPr>
          <p:nvPr>
            <p:ph type="title"/>
          </p:nvPr>
        </p:nvSpPr>
        <p:spPr/>
        <p:txBody>
          <a:bodyPr/>
          <a:lstStyle/>
          <a:p>
            <a:r>
              <a:rPr lang="en-US" dirty="0"/>
              <a:t>Adding new objects</a:t>
            </a:r>
            <a:endParaRPr lang="en-NL" dirty="0"/>
          </a:p>
        </p:txBody>
      </p:sp>
      <p:sp>
        <p:nvSpPr>
          <p:cNvPr id="3" name="Content Placeholder 2">
            <a:extLst>
              <a:ext uri="{FF2B5EF4-FFF2-40B4-BE49-F238E27FC236}">
                <a16:creationId xmlns:a16="http://schemas.microsoft.com/office/drawing/2014/main" id="{16E3B7B6-E533-49AC-AD57-0B6ECBCA0C6C}"/>
              </a:ext>
            </a:extLst>
          </p:cNvPr>
          <p:cNvSpPr>
            <a:spLocks noGrp="1"/>
          </p:cNvSpPr>
          <p:nvPr>
            <p:ph idx="1"/>
          </p:nvPr>
        </p:nvSpPr>
        <p:spPr>
          <a:xfrm>
            <a:off x="1341120" y="1600200"/>
            <a:ext cx="3701397" cy="4429379"/>
          </a:xfrm>
        </p:spPr>
        <p:txBody>
          <a:bodyPr/>
          <a:lstStyle/>
          <a:p>
            <a:r>
              <a:rPr lang="en-US" dirty="0"/>
              <a:t>In the web interface you can add new graphs, tables or other object via the ‘</a:t>
            </a:r>
            <a:r>
              <a:rPr lang="en-US" b="1" dirty="0"/>
              <a:t>+</a:t>
            </a:r>
            <a:r>
              <a:rPr lang="en-US" dirty="0"/>
              <a:t>’ button at the top of the sidebar</a:t>
            </a:r>
          </a:p>
          <a:p>
            <a:r>
              <a:rPr lang="en-US" dirty="0"/>
              <a:t>Drag and drop the object via it’s title bar to rearrange the layout of your view</a:t>
            </a:r>
          </a:p>
          <a:p>
            <a:endParaRPr lang="en-NL" dirty="0"/>
          </a:p>
        </p:txBody>
      </p:sp>
      <p:sp>
        <p:nvSpPr>
          <p:cNvPr id="4" name="Slide Number Placeholder 3">
            <a:extLst>
              <a:ext uri="{FF2B5EF4-FFF2-40B4-BE49-F238E27FC236}">
                <a16:creationId xmlns:a16="http://schemas.microsoft.com/office/drawing/2014/main" id="{1E38ED80-2760-4FFA-A364-6B43151333E4}"/>
              </a:ext>
            </a:extLst>
          </p:cNvPr>
          <p:cNvSpPr>
            <a:spLocks noGrp="1"/>
          </p:cNvSpPr>
          <p:nvPr>
            <p:ph type="sldNum" sz="quarter" idx="12"/>
          </p:nvPr>
        </p:nvSpPr>
        <p:spPr/>
        <p:txBody>
          <a:bodyPr/>
          <a:lstStyle/>
          <a:p>
            <a:fld id="{E7694F10-6EF0-4CE0-8B2D-5BE2A8ECFAF3}" type="slidenum">
              <a:rPr lang="en-GB" smtClean="0"/>
              <a:t>12</a:t>
            </a:fld>
            <a:endParaRPr lang="en-GB"/>
          </a:p>
        </p:txBody>
      </p:sp>
      <p:pic>
        <p:nvPicPr>
          <p:cNvPr id="6" name="Picture 5">
            <a:extLst>
              <a:ext uri="{FF2B5EF4-FFF2-40B4-BE49-F238E27FC236}">
                <a16:creationId xmlns:a16="http://schemas.microsoft.com/office/drawing/2014/main" id="{46225137-0657-4D7A-8776-1626FA8B21FA}"/>
              </a:ext>
            </a:extLst>
          </p:cNvPr>
          <p:cNvPicPr>
            <a:picLocks noChangeAspect="1"/>
          </p:cNvPicPr>
          <p:nvPr/>
        </p:nvPicPr>
        <p:blipFill>
          <a:blip r:embed="rId2"/>
          <a:stretch>
            <a:fillRect/>
          </a:stretch>
        </p:blipFill>
        <p:spPr>
          <a:xfrm>
            <a:off x="1916131" y="4672012"/>
            <a:ext cx="2781300" cy="117157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4D919EB-0070-433A-8FA5-0550D42019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50891" y="2196371"/>
            <a:ext cx="6074770" cy="29904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053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2726-74E2-4456-A2FC-DE123CB46318}"/>
              </a:ext>
            </a:extLst>
          </p:cNvPr>
          <p:cNvSpPr>
            <a:spLocks noGrp="1"/>
          </p:cNvSpPr>
          <p:nvPr>
            <p:ph type="title"/>
          </p:nvPr>
        </p:nvSpPr>
        <p:spPr/>
        <p:txBody>
          <a:bodyPr/>
          <a:lstStyle/>
          <a:p>
            <a:r>
              <a:rPr lang="en-GB" dirty="0"/>
              <a:t>Quickly changing a selection</a:t>
            </a:r>
            <a:endParaRPr lang="en-NL" dirty="0"/>
          </a:p>
        </p:txBody>
      </p:sp>
      <p:sp>
        <p:nvSpPr>
          <p:cNvPr id="3" name="Content Placeholder 2">
            <a:extLst>
              <a:ext uri="{FF2B5EF4-FFF2-40B4-BE49-F238E27FC236}">
                <a16:creationId xmlns:a16="http://schemas.microsoft.com/office/drawing/2014/main" id="{70E52861-CF10-4DB7-9EA0-F9296169DD77}"/>
              </a:ext>
            </a:extLst>
          </p:cNvPr>
          <p:cNvSpPr>
            <a:spLocks noGrp="1"/>
          </p:cNvSpPr>
          <p:nvPr>
            <p:ph idx="1"/>
          </p:nvPr>
        </p:nvSpPr>
        <p:spPr>
          <a:xfrm>
            <a:off x="1341122" y="1600200"/>
            <a:ext cx="4754878" cy="4429379"/>
          </a:xfrm>
        </p:spPr>
        <p:txBody>
          <a:bodyPr>
            <a:normAutofit fontScale="70000" lnSpcReduction="20000"/>
          </a:bodyPr>
          <a:lstStyle/>
          <a:p>
            <a:r>
              <a:rPr lang="en-GB" dirty="0"/>
              <a:t>Open hierarchy filter dialogs from the filter tab in the sidebar or use the search functionality</a:t>
            </a:r>
          </a:p>
          <a:p>
            <a:pPr lvl="1"/>
            <a:r>
              <a:rPr lang="en-GB" dirty="0"/>
              <a:t>For example: search ‘suffix’ and select the filter option</a:t>
            </a:r>
          </a:p>
          <a:p>
            <a:r>
              <a:rPr lang="en-GB" dirty="0"/>
              <a:t>Keyboard shortcuts</a:t>
            </a:r>
            <a:r>
              <a:rPr lang="en-GB" b="1" dirty="0"/>
              <a:t> to change the selected period or snapshot</a:t>
            </a:r>
            <a:endParaRPr lang="en-GB" dirty="0"/>
          </a:p>
          <a:p>
            <a:pPr lvl="1"/>
            <a:r>
              <a:rPr lang="en-GB" dirty="0"/>
              <a:t>Press the left/right arrow keys to </a:t>
            </a:r>
            <a:r>
              <a:rPr lang="en-GB" b="1" dirty="0"/>
              <a:t>shift the selected period </a:t>
            </a:r>
          </a:p>
          <a:p>
            <a:pPr lvl="1"/>
            <a:r>
              <a:rPr lang="en-GB" dirty="0"/>
              <a:t>Hold </a:t>
            </a:r>
            <a:r>
              <a:rPr lang="en-GB" b="1" dirty="0"/>
              <a:t>shift</a:t>
            </a:r>
            <a:r>
              <a:rPr lang="en-GB" dirty="0"/>
              <a:t> + press left/right arrow keys to </a:t>
            </a:r>
            <a:r>
              <a:rPr lang="en-GB" b="1" dirty="0"/>
              <a:t>extend the period </a:t>
            </a:r>
            <a:r>
              <a:rPr lang="en-GB" dirty="0"/>
              <a:t>forward in time or backward in time</a:t>
            </a:r>
          </a:p>
          <a:p>
            <a:pPr lvl="1"/>
            <a:r>
              <a:rPr lang="en-GB" dirty="0"/>
              <a:t>Hold </a:t>
            </a:r>
            <a:r>
              <a:rPr lang="en-GB" b="1" dirty="0"/>
              <a:t>ctrl</a:t>
            </a:r>
            <a:r>
              <a:rPr lang="en-GB" dirty="0"/>
              <a:t> + press left/right arrow key to change the selected </a:t>
            </a:r>
            <a:r>
              <a:rPr lang="en-GB" b="1" dirty="0"/>
              <a:t>snapshot</a:t>
            </a:r>
          </a:p>
          <a:p>
            <a:r>
              <a:rPr lang="en-GB" dirty="0"/>
              <a:t>Using your mouse</a:t>
            </a:r>
          </a:p>
          <a:p>
            <a:pPr lvl="1"/>
            <a:r>
              <a:rPr lang="en-GB" dirty="0"/>
              <a:t>Right-click on an element in a table or graph to </a:t>
            </a:r>
          </a:p>
          <a:p>
            <a:pPr lvl="2"/>
            <a:r>
              <a:rPr lang="en-GB" dirty="0"/>
              <a:t>Keep only this element</a:t>
            </a:r>
          </a:p>
          <a:p>
            <a:pPr lvl="2"/>
            <a:r>
              <a:rPr lang="en-GB" dirty="0"/>
              <a:t>Hide this element</a:t>
            </a:r>
          </a:p>
          <a:p>
            <a:pPr lvl="2"/>
            <a:r>
              <a:rPr lang="en-GB" dirty="0"/>
              <a:t>Zoom in on this element (for multi-level hierarchies)</a:t>
            </a:r>
          </a:p>
          <a:p>
            <a:pPr lvl="1"/>
            <a:r>
              <a:rPr lang="en-GB" dirty="0"/>
              <a:t>Click on an active filter text in the title bar (top-right of your screen) to open the filter menu of this dimension</a:t>
            </a:r>
          </a:p>
        </p:txBody>
      </p:sp>
      <p:sp>
        <p:nvSpPr>
          <p:cNvPr id="6" name="Slide Number Placeholder 5">
            <a:extLst>
              <a:ext uri="{FF2B5EF4-FFF2-40B4-BE49-F238E27FC236}">
                <a16:creationId xmlns:a16="http://schemas.microsoft.com/office/drawing/2014/main" id="{EBC13225-C925-435E-A927-984A060EDC95}"/>
              </a:ext>
            </a:extLst>
          </p:cNvPr>
          <p:cNvSpPr>
            <a:spLocks noGrp="1"/>
          </p:cNvSpPr>
          <p:nvPr>
            <p:ph type="sldNum" sz="quarter" idx="12"/>
          </p:nvPr>
        </p:nvSpPr>
        <p:spPr/>
        <p:txBody>
          <a:bodyPr/>
          <a:lstStyle/>
          <a:p>
            <a:fld id="{E7694F10-6EF0-4CE0-8B2D-5BE2A8ECFAF3}" type="slidenum">
              <a:rPr lang="en-GB" smtClean="0"/>
              <a:t>13</a:t>
            </a:fld>
            <a:endParaRPr lang="en-GB"/>
          </a:p>
        </p:txBody>
      </p:sp>
      <p:pic>
        <p:nvPicPr>
          <p:cNvPr id="5" name="Picture 4">
            <a:extLst>
              <a:ext uri="{FF2B5EF4-FFF2-40B4-BE49-F238E27FC236}">
                <a16:creationId xmlns:a16="http://schemas.microsoft.com/office/drawing/2014/main" id="{3635BEFF-FF4A-49B3-AF5A-B1DAFBFB5533}"/>
              </a:ext>
            </a:extLst>
          </p:cNvPr>
          <p:cNvPicPr>
            <a:picLocks noChangeAspect="1"/>
          </p:cNvPicPr>
          <p:nvPr/>
        </p:nvPicPr>
        <p:blipFill rotWithShape="1">
          <a:blip r:embed="rId2">
            <a:extLst>
              <a:ext uri="{28A0092B-C50C-407E-A947-70E740481C1C}">
                <a14:useLocalDpi xmlns:a14="http://schemas.microsoft.com/office/drawing/2010/main" val="0"/>
              </a:ext>
            </a:extLst>
          </a:blip>
          <a:srcRect t="-2541" b="5335"/>
          <a:stretch/>
        </p:blipFill>
        <p:spPr>
          <a:xfrm>
            <a:off x="6982691" y="1504800"/>
            <a:ext cx="2802370" cy="259120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2A25014-9BFA-498D-A0A6-6B8D6D1B34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88214" y="2909674"/>
            <a:ext cx="2645171" cy="3276600"/>
          </a:xfrm>
          <a:prstGeom prst="rect">
            <a:avLst/>
          </a:prstGeom>
          <a:ln>
            <a:noFill/>
          </a:ln>
          <a:effectLst>
            <a:outerShdw blurRad="292100" dist="139700" dir="2700000" algn="tl" rotWithShape="0">
              <a:srgbClr val="333333">
                <a:alpha val="65000"/>
              </a:srgbClr>
            </a:outerShdw>
          </a:effectLst>
        </p:spPr>
      </p:pic>
      <p:pic>
        <p:nvPicPr>
          <p:cNvPr id="10242" name="Picture 2" descr="Help Halimah Make Yishun Great Again">
            <a:extLst>
              <a:ext uri="{FF2B5EF4-FFF2-40B4-BE49-F238E27FC236}">
                <a16:creationId xmlns:a16="http://schemas.microsoft.com/office/drawing/2014/main" id="{B0536BE2-9B18-47AD-9E54-F9F8A80FA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693" y="2778639"/>
            <a:ext cx="1515572" cy="10362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ight Click Images, Stock Photos &amp; Vectors | Shutterstock">
            <a:extLst>
              <a:ext uri="{FF2B5EF4-FFF2-40B4-BE49-F238E27FC236}">
                <a16:creationId xmlns:a16="http://schemas.microsoft.com/office/drawing/2014/main" id="{9F952ADA-9529-4450-844A-667122F96D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888" t="16910" r="23967" b="28631"/>
          <a:stretch/>
        </p:blipFill>
        <p:spPr bwMode="auto">
          <a:xfrm>
            <a:off x="428625" y="4262143"/>
            <a:ext cx="1043708" cy="145241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028B8D2A-EE1C-4A37-9589-30FA613D78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48" y="1714754"/>
            <a:ext cx="768061" cy="75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20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0FCC-610F-411E-858B-407BC698826C}"/>
              </a:ext>
            </a:extLst>
          </p:cNvPr>
          <p:cNvSpPr>
            <a:spLocks noGrp="1"/>
          </p:cNvSpPr>
          <p:nvPr>
            <p:ph type="title"/>
          </p:nvPr>
        </p:nvSpPr>
        <p:spPr/>
        <p:txBody>
          <a:bodyPr/>
          <a:lstStyle/>
          <a:p>
            <a:r>
              <a:rPr lang="en-US" dirty="0"/>
              <a:t>Soft select</a:t>
            </a:r>
            <a:endParaRPr lang="en-NL" dirty="0"/>
          </a:p>
        </p:txBody>
      </p:sp>
      <p:sp>
        <p:nvSpPr>
          <p:cNvPr id="3" name="Content Placeholder 2">
            <a:extLst>
              <a:ext uri="{FF2B5EF4-FFF2-40B4-BE49-F238E27FC236}">
                <a16:creationId xmlns:a16="http://schemas.microsoft.com/office/drawing/2014/main" id="{3536D7E3-6048-4CDF-8F22-7E26BCB4BE69}"/>
              </a:ext>
            </a:extLst>
          </p:cNvPr>
          <p:cNvSpPr>
            <a:spLocks noGrp="1"/>
          </p:cNvSpPr>
          <p:nvPr>
            <p:ph idx="1"/>
          </p:nvPr>
        </p:nvSpPr>
        <p:spPr>
          <a:xfrm>
            <a:off x="1341120" y="1600200"/>
            <a:ext cx="5046980" cy="4429379"/>
          </a:xfrm>
        </p:spPr>
        <p:txBody>
          <a:bodyPr>
            <a:normAutofit lnSpcReduction="10000"/>
          </a:bodyPr>
          <a:lstStyle/>
          <a:p>
            <a:r>
              <a:rPr lang="en-GB" dirty="0"/>
              <a:t>Select a row in a table and other tables and graphs in the current view will show only the selected row.</a:t>
            </a:r>
          </a:p>
          <a:p>
            <a:r>
              <a:rPr lang="en-GB" dirty="0"/>
              <a:t>For example: ‘Europe’ flights are selected in the picture on the right</a:t>
            </a:r>
          </a:p>
          <a:p>
            <a:r>
              <a:rPr lang="en-US" dirty="0"/>
              <a:t>This selection is temporary. As soon as you click on another row the selection will be reset</a:t>
            </a:r>
          </a:p>
          <a:p>
            <a:r>
              <a:rPr lang="en-US" dirty="0"/>
              <a:t>The current soft selected element will be shown between [ ] in the filter text</a:t>
            </a:r>
          </a:p>
          <a:p>
            <a:r>
              <a:rPr lang="en-US" dirty="0"/>
              <a:t>Use the UP and DOWN keys on your keyboard to quickly browse through the rows in the table</a:t>
            </a:r>
          </a:p>
        </p:txBody>
      </p:sp>
      <p:sp>
        <p:nvSpPr>
          <p:cNvPr id="4" name="Slide Number Placeholder 3">
            <a:extLst>
              <a:ext uri="{FF2B5EF4-FFF2-40B4-BE49-F238E27FC236}">
                <a16:creationId xmlns:a16="http://schemas.microsoft.com/office/drawing/2014/main" id="{FD065487-7256-4F88-B9D2-84C2C92AF3B0}"/>
              </a:ext>
            </a:extLst>
          </p:cNvPr>
          <p:cNvSpPr>
            <a:spLocks noGrp="1"/>
          </p:cNvSpPr>
          <p:nvPr>
            <p:ph type="sldNum" sz="quarter" idx="12"/>
          </p:nvPr>
        </p:nvSpPr>
        <p:spPr/>
        <p:txBody>
          <a:bodyPr/>
          <a:lstStyle/>
          <a:p>
            <a:fld id="{E7694F10-6EF0-4CE0-8B2D-5BE2A8ECFAF3}" type="slidenum">
              <a:rPr lang="en-GB" smtClean="0"/>
              <a:t>14</a:t>
            </a:fld>
            <a:endParaRPr lang="en-GB"/>
          </a:p>
        </p:txBody>
      </p:sp>
      <p:pic>
        <p:nvPicPr>
          <p:cNvPr id="5" name="Picture 4">
            <a:extLst>
              <a:ext uri="{FF2B5EF4-FFF2-40B4-BE49-F238E27FC236}">
                <a16:creationId xmlns:a16="http://schemas.microsoft.com/office/drawing/2014/main" id="{7D8BF611-9E19-42DF-8473-473AB159F3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35201" y="1887524"/>
            <a:ext cx="4036986" cy="4128416"/>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EA129D32-C80A-41A7-9BFF-00A5E760A3AB}"/>
              </a:ext>
            </a:extLst>
          </p:cNvPr>
          <p:cNvSpPr/>
          <p:nvPr/>
        </p:nvSpPr>
        <p:spPr>
          <a:xfrm>
            <a:off x="7031410" y="2580024"/>
            <a:ext cx="4279790" cy="292508"/>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Rectangle 6">
            <a:extLst>
              <a:ext uri="{FF2B5EF4-FFF2-40B4-BE49-F238E27FC236}">
                <a16:creationId xmlns:a16="http://schemas.microsoft.com/office/drawing/2014/main" id="{9A999B5F-7C61-4877-BC2B-5F80B8A499E0}"/>
              </a:ext>
            </a:extLst>
          </p:cNvPr>
          <p:cNvSpPr/>
          <p:nvPr/>
        </p:nvSpPr>
        <p:spPr>
          <a:xfrm>
            <a:off x="7387079" y="5597092"/>
            <a:ext cx="3785108" cy="292508"/>
          </a:xfrm>
          <a:prstGeom prst="rect">
            <a:avLst/>
          </a:prstGeom>
          <a:noFill/>
          <a:ln w="2857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9" name="Picture 8">
            <a:extLst>
              <a:ext uri="{FF2B5EF4-FFF2-40B4-BE49-F238E27FC236}">
                <a16:creationId xmlns:a16="http://schemas.microsoft.com/office/drawing/2014/main" id="{2D333D06-BF06-47A4-81BD-FFBDF42813B7}"/>
              </a:ext>
            </a:extLst>
          </p:cNvPr>
          <p:cNvPicPr>
            <a:picLocks noChangeAspect="1"/>
          </p:cNvPicPr>
          <p:nvPr/>
        </p:nvPicPr>
        <p:blipFill rotWithShape="1">
          <a:blip r:embed="rId3">
            <a:extLst>
              <a:ext uri="{28A0092B-C50C-407E-A947-70E740481C1C}">
                <a14:useLocalDpi xmlns:a14="http://schemas.microsoft.com/office/drawing/2010/main" val="0"/>
              </a:ext>
            </a:extLst>
          </a:blip>
          <a:srcRect l="6559" r="6559"/>
          <a:stretch/>
        </p:blipFill>
        <p:spPr>
          <a:xfrm>
            <a:off x="7539181" y="1592263"/>
            <a:ext cx="3069533" cy="363915"/>
          </a:xfrm>
          <a:prstGeom prst="rect">
            <a:avLst/>
          </a:prstGeom>
        </p:spPr>
      </p:pic>
      <p:sp>
        <p:nvSpPr>
          <p:cNvPr id="10" name="Rectangle 9">
            <a:extLst>
              <a:ext uri="{FF2B5EF4-FFF2-40B4-BE49-F238E27FC236}">
                <a16:creationId xmlns:a16="http://schemas.microsoft.com/office/drawing/2014/main" id="{61352DA9-466B-4AD1-84D7-224BADC9E4D4}"/>
              </a:ext>
            </a:extLst>
          </p:cNvPr>
          <p:cNvSpPr/>
          <p:nvPr/>
        </p:nvSpPr>
        <p:spPr>
          <a:xfrm>
            <a:off x="10093523" y="1660375"/>
            <a:ext cx="618981" cy="227149"/>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67274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3D1F-3267-4F44-89A1-CED0AD455A76}"/>
              </a:ext>
            </a:extLst>
          </p:cNvPr>
          <p:cNvSpPr>
            <a:spLocks noGrp="1"/>
          </p:cNvSpPr>
          <p:nvPr>
            <p:ph type="title"/>
          </p:nvPr>
        </p:nvSpPr>
        <p:spPr>
          <a:xfrm>
            <a:off x="1369111" y="448699"/>
            <a:ext cx="9509760" cy="980440"/>
          </a:xfrm>
        </p:spPr>
        <p:txBody>
          <a:bodyPr/>
          <a:lstStyle/>
          <a:p>
            <a:r>
              <a:rPr lang="en-US" dirty="0"/>
              <a:t>Comparisons</a:t>
            </a:r>
            <a:endParaRPr lang="en-NL" dirty="0"/>
          </a:p>
        </p:txBody>
      </p:sp>
      <p:sp>
        <p:nvSpPr>
          <p:cNvPr id="3" name="Content Placeholder 2">
            <a:extLst>
              <a:ext uri="{FF2B5EF4-FFF2-40B4-BE49-F238E27FC236}">
                <a16:creationId xmlns:a16="http://schemas.microsoft.com/office/drawing/2014/main" id="{6646E091-38EC-4D22-BF48-CE6A8C85D082}"/>
              </a:ext>
            </a:extLst>
          </p:cNvPr>
          <p:cNvSpPr>
            <a:spLocks noGrp="1"/>
          </p:cNvSpPr>
          <p:nvPr>
            <p:ph idx="1"/>
          </p:nvPr>
        </p:nvSpPr>
        <p:spPr>
          <a:xfrm>
            <a:off x="1369111" y="1497193"/>
            <a:ext cx="4266579" cy="3058751"/>
          </a:xfrm>
        </p:spPr>
        <p:txBody>
          <a:bodyPr>
            <a:normAutofit lnSpcReduction="10000"/>
          </a:bodyPr>
          <a:lstStyle/>
          <a:p>
            <a:r>
              <a:rPr lang="en-US" dirty="0"/>
              <a:t>Any KPI included in </a:t>
            </a:r>
            <a:r>
              <a:rPr lang="en-US" dirty="0" err="1"/>
              <a:t>Zenz</a:t>
            </a:r>
            <a:r>
              <a:rPr lang="en-US" dirty="0"/>
              <a:t> can be analyzed using comparisons.</a:t>
            </a:r>
          </a:p>
          <a:p>
            <a:r>
              <a:rPr lang="en-US" dirty="0"/>
              <a:t>A ‘comparison’ is a definition or calculation change of a metric.</a:t>
            </a:r>
          </a:p>
          <a:p>
            <a:r>
              <a:rPr lang="en-US" dirty="0"/>
              <a:t>You can add or replace comparisons using drag and drop from the sidebar.</a:t>
            </a:r>
          </a:p>
          <a:p>
            <a:r>
              <a:rPr lang="en-US" dirty="0"/>
              <a:t>For “</a:t>
            </a:r>
            <a:r>
              <a:rPr lang="en-US" sz="2000" dirty="0"/>
              <a:t>comparable snapshot last year” definition, see next slide.</a:t>
            </a:r>
            <a:endParaRPr lang="en-NL" dirty="0"/>
          </a:p>
        </p:txBody>
      </p:sp>
      <p:sp>
        <p:nvSpPr>
          <p:cNvPr id="4" name="Slide Number Placeholder 3">
            <a:extLst>
              <a:ext uri="{FF2B5EF4-FFF2-40B4-BE49-F238E27FC236}">
                <a16:creationId xmlns:a16="http://schemas.microsoft.com/office/drawing/2014/main" id="{5AF32336-986D-478E-BB22-E39F22969B72}"/>
              </a:ext>
            </a:extLst>
          </p:cNvPr>
          <p:cNvSpPr>
            <a:spLocks noGrp="1"/>
          </p:cNvSpPr>
          <p:nvPr>
            <p:ph type="sldNum" sz="quarter" idx="12"/>
          </p:nvPr>
        </p:nvSpPr>
        <p:spPr>
          <a:xfrm>
            <a:off x="10238791" y="6583307"/>
            <a:ext cx="640080" cy="237744"/>
          </a:xfrm>
        </p:spPr>
        <p:txBody>
          <a:bodyPr/>
          <a:lstStyle/>
          <a:p>
            <a:fld id="{E7694F10-6EF0-4CE0-8B2D-5BE2A8ECFAF3}" type="slidenum">
              <a:rPr lang="en-GB" smtClean="0"/>
              <a:t>15</a:t>
            </a:fld>
            <a:endParaRPr lang="en-GB"/>
          </a:p>
        </p:txBody>
      </p:sp>
      <p:graphicFrame>
        <p:nvGraphicFramePr>
          <p:cNvPr id="7" name="Table 7">
            <a:extLst>
              <a:ext uri="{FF2B5EF4-FFF2-40B4-BE49-F238E27FC236}">
                <a16:creationId xmlns:a16="http://schemas.microsoft.com/office/drawing/2014/main" id="{EEE796E6-66E9-44F0-8005-2CE483057FCA}"/>
              </a:ext>
            </a:extLst>
          </p:cNvPr>
          <p:cNvGraphicFramePr>
            <a:graphicFrameLocks noGrp="1"/>
          </p:cNvGraphicFramePr>
          <p:nvPr>
            <p:extLst>
              <p:ext uri="{D42A27DB-BD31-4B8C-83A1-F6EECF244321}">
                <p14:modId xmlns:p14="http://schemas.microsoft.com/office/powerpoint/2010/main" val="1990664163"/>
              </p:ext>
            </p:extLst>
          </p:nvPr>
        </p:nvGraphicFramePr>
        <p:xfrm>
          <a:off x="5983335" y="1662164"/>
          <a:ext cx="5227158" cy="4488343"/>
        </p:xfrm>
        <a:graphic>
          <a:graphicData uri="http://schemas.openxmlformats.org/drawingml/2006/table">
            <a:tbl>
              <a:tblPr firstRow="1" bandRow="1">
                <a:tableStyleId>{F5AB1C69-6EDB-4FF4-983F-18BD219EF322}</a:tableStyleId>
              </a:tblPr>
              <a:tblGrid>
                <a:gridCol w="2613579">
                  <a:extLst>
                    <a:ext uri="{9D8B030D-6E8A-4147-A177-3AD203B41FA5}">
                      <a16:colId xmlns:a16="http://schemas.microsoft.com/office/drawing/2014/main" val="1878430205"/>
                    </a:ext>
                  </a:extLst>
                </a:gridCol>
                <a:gridCol w="2613579">
                  <a:extLst>
                    <a:ext uri="{9D8B030D-6E8A-4147-A177-3AD203B41FA5}">
                      <a16:colId xmlns:a16="http://schemas.microsoft.com/office/drawing/2014/main" val="3764951041"/>
                    </a:ext>
                  </a:extLst>
                </a:gridCol>
              </a:tblGrid>
              <a:tr h="245063">
                <a:tc>
                  <a:txBody>
                    <a:bodyPr/>
                    <a:lstStyle/>
                    <a:p>
                      <a:r>
                        <a:rPr lang="en-US" sz="1200" dirty="0"/>
                        <a:t>Comparison label</a:t>
                      </a:r>
                      <a:endParaRPr lang="en-NL" sz="1200" dirty="0"/>
                    </a:p>
                  </a:txBody>
                  <a:tcPr/>
                </a:tc>
                <a:tc>
                  <a:txBody>
                    <a:bodyPr/>
                    <a:lstStyle/>
                    <a:p>
                      <a:r>
                        <a:rPr lang="en-US" sz="1200" dirty="0"/>
                        <a:t>Definition / calculation</a:t>
                      </a:r>
                      <a:endParaRPr lang="en-NL" sz="1200" dirty="0"/>
                    </a:p>
                  </a:txBody>
                  <a:tcPr/>
                </a:tc>
                <a:extLst>
                  <a:ext uri="{0D108BD9-81ED-4DB2-BD59-A6C34878D82A}">
                    <a16:rowId xmlns:a16="http://schemas.microsoft.com/office/drawing/2014/main" val="2630010969"/>
                  </a:ext>
                </a:extLst>
              </a:tr>
              <a:tr h="379722">
                <a:tc>
                  <a:txBody>
                    <a:bodyPr/>
                    <a:lstStyle/>
                    <a:p>
                      <a:r>
                        <a:rPr lang="en-US" sz="1200" dirty="0"/>
                        <a:t>Standard</a:t>
                      </a:r>
                      <a:endParaRPr lang="en-NL" sz="1200" dirty="0"/>
                    </a:p>
                  </a:txBody>
                  <a:tcPr/>
                </a:tc>
                <a:tc>
                  <a:txBody>
                    <a:bodyPr/>
                    <a:lstStyle/>
                    <a:p>
                      <a:r>
                        <a:rPr lang="en-US" sz="1200" dirty="0"/>
                        <a:t>Current value with current snapshot</a:t>
                      </a:r>
                      <a:endParaRPr lang="en-NL" sz="1200" dirty="0"/>
                    </a:p>
                  </a:txBody>
                  <a:tcPr/>
                </a:tc>
                <a:extLst>
                  <a:ext uri="{0D108BD9-81ED-4DB2-BD59-A6C34878D82A}">
                    <a16:rowId xmlns:a16="http://schemas.microsoft.com/office/drawing/2014/main" val="1369512594"/>
                  </a:ext>
                </a:extLst>
              </a:tr>
              <a:tr h="542461">
                <a:tc>
                  <a:txBody>
                    <a:bodyPr/>
                    <a:lstStyle/>
                    <a:p>
                      <a:r>
                        <a:rPr lang="en-US" sz="1200" dirty="0"/>
                        <a:t>Y-1</a:t>
                      </a:r>
                      <a:endParaRPr lang="en-NL" sz="1200" dirty="0"/>
                    </a:p>
                  </a:txBody>
                  <a:tcPr/>
                </a:tc>
                <a:tc>
                  <a:txBody>
                    <a:bodyPr/>
                    <a:lstStyle/>
                    <a:p>
                      <a:r>
                        <a:rPr lang="en-US" sz="1200" dirty="0"/>
                        <a:t>Value of similar period last year on comparable snapshot last year</a:t>
                      </a:r>
                      <a:endParaRPr lang="en-NL" sz="1200" dirty="0"/>
                    </a:p>
                  </a:txBody>
                  <a:tcPr/>
                </a:tc>
                <a:extLst>
                  <a:ext uri="{0D108BD9-81ED-4DB2-BD59-A6C34878D82A}">
                    <a16:rowId xmlns:a16="http://schemas.microsoft.com/office/drawing/2014/main" val="2339842043"/>
                  </a:ext>
                </a:extLst>
              </a:tr>
              <a:tr h="379722">
                <a:tc>
                  <a:txBody>
                    <a:bodyPr/>
                    <a:lstStyle/>
                    <a:p>
                      <a:r>
                        <a:rPr lang="en-US" sz="1200" dirty="0"/>
                        <a:t>YoY Delta</a:t>
                      </a:r>
                      <a:endParaRPr lang="en-NL" sz="1200" dirty="0"/>
                    </a:p>
                  </a:txBody>
                  <a:tcPr/>
                </a:tc>
                <a:tc>
                  <a:txBody>
                    <a:bodyPr/>
                    <a:lstStyle/>
                    <a:p>
                      <a:r>
                        <a:rPr lang="en-US" sz="1200" dirty="0"/>
                        <a:t>Difference between standard and Y-1 value</a:t>
                      </a:r>
                      <a:endParaRPr lang="en-NL" sz="1200" dirty="0"/>
                    </a:p>
                  </a:txBody>
                  <a:tcPr/>
                </a:tc>
                <a:extLst>
                  <a:ext uri="{0D108BD9-81ED-4DB2-BD59-A6C34878D82A}">
                    <a16:rowId xmlns:a16="http://schemas.microsoft.com/office/drawing/2014/main" val="1071277581"/>
                  </a:ext>
                </a:extLst>
              </a:tr>
              <a:tr h="379722">
                <a:tc>
                  <a:txBody>
                    <a:bodyPr/>
                    <a:lstStyle/>
                    <a:p>
                      <a:r>
                        <a:rPr lang="en-US" sz="1200" dirty="0"/>
                        <a:t>YoY%</a:t>
                      </a:r>
                      <a:endParaRPr lang="en-NL" sz="1200" dirty="0"/>
                    </a:p>
                  </a:txBody>
                  <a:tcPr/>
                </a:tc>
                <a:tc>
                  <a:txBody>
                    <a:bodyPr/>
                    <a:lstStyle/>
                    <a:p>
                      <a:r>
                        <a:rPr lang="en-US" sz="1200" dirty="0"/>
                        <a:t>YoY Delta as percentage of Standard value</a:t>
                      </a:r>
                      <a:endParaRPr lang="en-NL" sz="1200" dirty="0"/>
                    </a:p>
                  </a:txBody>
                  <a:tcPr/>
                </a:tc>
                <a:extLst>
                  <a:ext uri="{0D108BD9-81ED-4DB2-BD59-A6C34878D82A}">
                    <a16:rowId xmlns:a16="http://schemas.microsoft.com/office/drawing/2014/main" val="3380080067"/>
                  </a:ext>
                </a:extLst>
              </a:tr>
              <a:tr h="245063">
                <a:tc>
                  <a:txBody>
                    <a:bodyPr/>
                    <a:lstStyle/>
                    <a:p>
                      <a:r>
                        <a:rPr lang="en-US" sz="1200" dirty="0"/>
                        <a:t>YoY index</a:t>
                      </a:r>
                      <a:endParaRPr lang="en-NL" sz="1200" dirty="0"/>
                    </a:p>
                  </a:txBody>
                  <a:tcPr/>
                </a:tc>
                <a:tc>
                  <a:txBody>
                    <a:bodyPr/>
                    <a:lstStyle/>
                    <a:p>
                      <a:r>
                        <a:rPr lang="en-US" sz="1200" dirty="0"/>
                        <a:t>Standard / Y-1</a:t>
                      </a:r>
                      <a:endParaRPr lang="en-NL" sz="1200" dirty="0"/>
                    </a:p>
                  </a:txBody>
                  <a:tcPr/>
                </a:tc>
                <a:extLst>
                  <a:ext uri="{0D108BD9-81ED-4DB2-BD59-A6C34878D82A}">
                    <a16:rowId xmlns:a16="http://schemas.microsoft.com/office/drawing/2014/main" val="1342638506"/>
                  </a:ext>
                </a:extLst>
              </a:tr>
              <a:tr h="245063">
                <a:tc>
                  <a:txBody>
                    <a:bodyPr/>
                    <a:lstStyle/>
                    <a:p>
                      <a:r>
                        <a:rPr lang="en-US" sz="1200" dirty="0"/>
                        <a:t>Final</a:t>
                      </a:r>
                      <a:endParaRPr lang="en-NL" sz="1200" dirty="0"/>
                    </a:p>
                  </a:txBody>
                  <a:tcPr/>
                </a:tc>
                <a:tc>
                  <a:txBody>
                    <a:bodyPr/>
                    <a:lstStyle/>
                    <a:p>
                      <a:endParaRPr lang="en-NL" sz="1200" dirty="0"/>
                    </a:p>
                  </a:txBody>
                  <a:tcPr/>
                </a:tc>
                <a:extLst>
                  <a:ext uri="{0D108BD9-81ED-4DB2-BD59-A6C34878D82A}">
                    <a16:rowId xmlns:a16="http://schemas.microsoft.com/office/drawing/2014/main" val="58728776"/>
                  </a:ext>
                </a:extLst>
              </a:tr>
              <a:tr h="408438">
                <a:tc>
                  <a:txBody>
                    <a:bodyPr/>
                    <a:lstStyle/>
                    <a:p>
                      <a:r>
                        <a:rPr lang="en-US" sz="1200" dirty="0"/>
                        <a:t>Final Y-1</a:t>
                      </a:r>
                      <a:endParaRPr lang="en-NL" sz="1200" dirty="0"/>
                    </a:p>
                  </a:txBody>
                  <a:tcPr/>
                </a:tc>
                <a:tc>
                  <a:txBody>
                    <a:bodyPr/>
                    <a:lstStyle/>
                    <a:p>
                      <a:r>
                        <a:rPr lang="en-US" sz="1200" dirty="0"/>
                        <a:t>Value of similar period last year on today’s  snapshot </a:t>
                      </a:r>
                      <a:endParaRPr lang="en-NL" sz="1200" dirty="0"/>
                    </a:p>
                  </a:txBody>
                  <a:tcPr/>
                </a:tc>
                <a:extLst>
                  <a:ext uri="{0D108BD9-81ED-4DB2-BD59-A6C34878D82A}">
                    <a16:rowId xmlns:a16="http://schemas.microsoft.com/office/drawing/2014/main" val="838193780"/>
                  </a:ext>
                </a:extLst>
              </a:tr>
              <a:tr h="408438">
                <a:tc>
                  <a:txBody>
                    <a:bodyPr/>
                    <a:lstStyle/>
                    <a:p>
                      <a:r>
                        <a:rPr lang="en-US" sz="1200" dirty="0"/>
                        <a:t>SoS Delta</a:t>
                      </a:r>
                      <a:endParaRPr lang="en-NL" sz="1200" dirty="0"/>
                    </a:p>
                  </a:txBody>
                  <a:tcPr/>
                </a:tc>
                <a:tc>
                  <a:txBody>
                    <a:bodyPr/>
                    <a:lstStyle/>
                    <a:p>
                      <a:r>
                        <a:rPr lang="en-US" sz="1200" dirty="0"/>
                        <a:t>Difference of value between snapshot today and yesterday </a:t>
                      </a:r>
                      <a:endParaRPr lang="en-NL" sz="1200" dirty="0"/>
                    </a:p>
                  </a:txBody>
                  <a:tcPr/>
                </a:tc>
                <a:extLst>
                  <a:ext uri="{0D108BD9-81ED-4DB2-BD59-A6C34878D82A}">
                    <a16:rowId xmlns:a16="http://schemas.microsoft.com/office/drawing/2014/main" val="3874458218"/>
                  </a:ext>
                </a:extLst>
              </a:tr>
              <a:tr h="408438">
                <a:tc>
                  <a:txBody>
                    <a:bodyPr/>
                    <a:lstStyle/>
                    <a:p>
                      <a:r>
                        <a:rPr lang="en-US" sz="1200" dirty="0"/>
                        <a:t>WoW</a:t>
                      </a:r>
                      <a:endParaRPr lang="en-NL"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Difference of value between snapshot today and 7 days ago</a:t>
                      </a:r>
                      <a:endParaRPr lang="en-NL" sz="1200" dirty="0"/>
                    </a:p>
                  </a:txBody>
                  <a:tcPr/>
                </a:tc>
                <a:extLst>
                  <a:ext uri="{0D108BD9-81ED-4DB2-BD59-A6C34878D82A}">
                    <a16:rowId xmlns:a16="http://schemas.microsoft.com/office/drawing/2014/main" val="1886638609"/>
                  </a:ext>
                </a:extLst>
              </a:tr>
              <a:tr h="408438">
                <a:tc>
                  <a:txBody>
                    <a:bodyPr/>
                    <a:lstStyle/>
                    <a:p>
                      <a:r>
                        <a:rPr lang="en-US" sz="1200" dirty="0"/>
                        <a:t>Y-2</a:t>
                      </a:r>
                      <a:endParaRPr lang="en-NL"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Y-1 calculations mentioned above are also available for Y-2</a:t>
                      </a:r>
                      <a:endParaRPr lang="en-NL" sz="1200" dirty="0"/>
                    </a:p>
                  </a:txBody>
                  <a:tcPr/>
                </a:tc>
                <a:extLst>
                  <a:ext uri="{0D108BD9-81ED-4DB2-BD59-A6C34878D82A}">
                    <a16:rowId xmlns:a16="http://schemas.microsoft.com/office/drawing/2014/main" val="3847096995"/>
                  </a:ext>
                </a:extLst>
              </a:tr>
            </a:tbl>
          </a:graphicData>
        </a:graphic>
      </p:graphicFrame>
      <p:pic>
        <p:nvPicPr>
          <p:cNvPr id="9" name="Picture 8">
            <a:extLst>
              <a:ext uri="{FF2B5EF4-FFF2-40B4-BE49-F238E27FC236}">
                <a16:creationId xmlns:a16="http://schemas.microsoft.com/office/drawing/2014/main" id="{66B1CD5A-40EE-451D-B68E-68794F15ECDA}"/>
              </a:ext>
            </a:extLst>
          </p:cNvPr>
          <p:cNvPicPr>
            <a:picLocks noChangeAspect="1"/>
          </p:cNvPicPr>
          <p:nvPr/>
        </p:nvPicPr>
        <p:blipFill>
          <a:blip r:embed="rId3"/>
          <a:stretch>
            <a:fillRect/>
          </a:stretch>
        </p:blipFill>
        <p:spPr>
          <a:xfrm>
            <a:off x="2178425" y="4555944"/>
            <a:ext cx="2647950" cy="1609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277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9E7B-27FF-4B20-9B4C-D1AABB169285}"/>
              </a:ext>
            </a:extLst>
          </p:cNvPr>
          <p:cNvSpPr>
            <a:spLocks noGrp="1"/>
          </p:cNvSpPr>
          <p:nvPr>
            <p:ph type="title"/>
          </p:nvPr>
        </p:nvSpPr>
        <p:spPr/>
        <p:txBody>
          <a:bodyPr/>
          <a:lstStyle/>
          <a:p>
            <a:r>
              <a:rPr lang="en-US" dirty="0"/>
              <a:t>Period settings / Date Comparisons</a:t>
            </a:r>
            <a:endParaRPr lang="en-NL" dirty="0"/>
          </a:p>
        </p:txBody>
      </p:sp>
      <p:sp>
        <p:nvSpPr>
          <p:cNvPr id="3" name="Content Placeholder 2">
            <a:extLst>
              <a:ext uri="{FF2B5EF4-FFF2-40B4-BE49-F238E27FC236}">
                <a16:creationId xmlns:a16="http://schemas.microsoft.com/office/drawing/2014/main" id="{9356C6A6-1EA1-43F5-8920-80FF0B6B7CDA}"/>
              </a:ext>
            </a:extLst>
          </p:cNvPr>
          <p:cNvSpPr>
            <a:spLocks noGrp="1"/>
          </p:cNvSpPr>
          <p:nvPr>
            <p:ph idx="1"/>
          </p:nvPr>
        </p:nvSpPr>
        <p:spPr>
          <a:xfrm>
            <a:off x="1341120" y="1600200"/>
            <a:ext cx="5376921" cy="4429379"/>
          </a:xfrm>
        </p:spPr>
        <p:txBody>
          <a:bodyPr>
            <a:normAutofit fontScale="92500" lnSpcReduction="20000"/>
          </a:bodyPr>
          <a:lstStyle/>
          <a:p>
            <a:r>
              <a:rPr lang="en-US" dirty="0"/>
              <a:t>When YoY Comparison is set to ‘Default’, </a:t>
            </a:r>
            <a:r>
              <a:rPr lang="en-US" dirty="0" err="1"/>
              <a:t>Zenz</a:t>
            </a:r>
            <a:r>
              <a:rPr lang="en-US" dirty="0"/>
              <a:t> applies the following logic:</a:t>
            </a:r>
          </a:p>
          <a:p>
            <a:pPr lvl="1"/>
            <a:r>
              <a:rPr lang="en-US" dirty="0"/>
              <a:t>Departure day is compared to departure day with same </a:t>
            </a:r>
            <a:r>
              <a:rPr lang="en-US" dirty="0" err="1"/>
              <a:t>DoW</a:t>
            </a:r>
            <a:r>
              <a:rPr lang="en-US" dirty="0"/>
              <a:t> previous year (i.e. 52 week ago)</a:t>
            </a:r>
          </a:p>
          <a:p>
            <a:pPr lvl="1"/>
            <a:r>
              <a:rPr lang="en-US" dirty="0"/>
              <a:t>Departure week is compared to same departure week previous year</a:t>
            </a:r>
          </a:p>
          <a:p>
            <a:pPr lvl="1"/>
            <a:r>
              <a:rPr lang="en-US" dirty="0"/>
              <a:t>Departure month is compared to same departure month previous year</a:t>
            </a:r>
          </a:p>
          <a:p>
            <a:r>
              <a:rPr lang="en-US" dirty="0"/>
              <a:t>In the date filter menu users can set the YoY Comparison to different options:</a:t>
            </a:r>
          </a:p>
          <a:p>
            <a:pPr lvl="1"/>
            <a:r>
              <a:rPr lang="en-US" dirty="0"/>
              <a:t>1 Year: always compare with exactly same date previous year.</a:t>
            </a:r>
          </a:p>
          <a:p>
            <a:pPr lvl="1"/>
            <a:r>
              <a:rPr lang="en-US" dirty="0"/>
              <a:t>52 weeks: always compare with exactly same week previous year.</a:t>
            </a:r>
          </a:p>
          <a:p>
            <a:pPr lvl="1"/>
            <a:r>
              <a:rPr lang="en-US" dirty="0"/>
              <a:t>Custom: choose the period you would like to compare t0 the current period. All comparisons are adjusted accordingly.</a:t>
            </a:r>
            <a:endParaRPr lang="en-NL" dirty="0"/>
          </a:p>
        </p:txBody>
      </p:sp>
      <p:pic>
        <p:nvPicPr>
          <p:cNvPr id="5" name="Picture 4">
            <a:extLst>
              <a:ext uri="{FF2B5EF4-FFF2-40B4-BE49-F238E27FC236}">
                <a16:creationId xmlns:a16="http://schemas.microsoft.com/office/drawing/2014/main" id="{10E705CA-8E2E-4B38-A600-306BC01263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43047" y="1948562"/>
            <a:ext cx="4036509" cy="3304573"/>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8BC9EB9-022E-437A-B267-225B809FD371}"/>
              </a:ext>
            </a:extLst>
          </p:cNvPr>
          <p:cNvSpPr/>
          <p:nvPr/>
        </p:nvSpPr>
        <p:spPr>
          <a:xfrm>
            <a:off x="7143047" y="4245788"/>
            <a:ext cx="2941231" cy="503493"/>
          </a:xfrm>
          <a:prstGeom prst="rect">
            <a:avLst/>
          </a:prstGeom>
          <a:noFill/>
          <a:ln w="31750">
            <a:solidFill>
              <a:srgbClr val="F87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55523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1CD6-9CE3-4B82-A680-61F71CF99DF5}"/>
              </a:ext>
            </a:extLst>
          </p:cNvPr>
          <p:cNvSpPr>
            <a:spLocks noGrp="1"/>
          </p:cNvSpPr>
          <p:nvPr>
            <p:ph type="title"/>
          </p:nvPr>
        </p:nvSpPr>
        <p:spPr/>
        <p:txBody>
          <a:bodyPr/>
          <a:lstStyle/>
          <a:p>
            <a:r>
              <a:rPr lang="en-US" dirty="0"/>
              <a:t>Export your data</a:t>
            </a:r>
            <a:endParaRPr lang="en-NL" dirty="0"/>
          </a:p>
        </p:txBody>
      </p:sp>
      <p:sp>
        <p:nvSpPr>
          <p:cNvPr id="3" name="Content Placeholder 2">
            <a:extLst>
              <a:ext uri="{FF2B5EF4-FFF2-40B4-BE49-F238E27FC236}">
                <a16:creationId xmlns:a16="http://schemas.microsoft.com/office/drawing/2014/main" id="{CFB7FD71-F417-4CD8-89AC-33258E029DDA}"/>
              </a:ext>
            </a:extLst>
          </p:cNvPr>
          <p:cNvSpPr>
            <a:spLocks noGrp="1"/>
          </p:cNvSpPr>
          <p:nvPr>
            <p:ph idx="1"/>
          </p:nvPr>
        </p:nvSpPr>
        <p:spPr>
          <a:xfrm>
            <a:off x="1341120" y="1600200"/>
            <a:ext cx="5479558" cy="4429379"/>
          </a:xfrm>
        </p:spPr>
        <p:txBody>
          <a:bodyPr/>
          <a:lstStyle/>
          <a:p>
            <a:r>
              <a:rPr lang="en-US" dirty="0"/>
              <a:t>You can copy the table numbers to your clipboard via the ‘copy’ button in the title bar of any table.</a:t>
            </a:r>
          </a:p>
          <a:p>
            <a:r>
              <a:rPr lang="en-US" dirty="0"/>
              <a:t>You can export your data to csv / excel via the ‘export’ button at the top of the sidebar.</a:t>
            </a:r>
          </a:p>
          <a:p>
            <a:pPr lvl="1"/>
            <a:r>
              <a:rPr lang="en-US" dirty="0"/>
              <a:t>A dialog with export settings will open</a:t>
            </a:r>
          </a:p>
          <a:p>
            <a:pPr lvl="1"/>
            <a:r>
              <a:rPr lang="en-US" dirty="0"/>
              <a:t>This dialog is pre-filled with the settings from your current active object</a:t>
            </a:r>
          </a:p>
          <a:p>
            <a:pPr lvl="1"/>
            <a:r>
              <a:rPr lang="en-US" dirty="0"/>
              <a:t>You can adjust your export settings to your desire</a:t>
            </a:r>
            <a:endParaRPr lang="en-NL" dirty="0"/>
          </a:p>
        </p:txBody>
      </p:sp>
      <p:sp>
        <p:nvSpPr>
          <p:cNvPr id="4" name="Slide Number Placeholder 3">
            <a:extLst>
              <a:ext uri="{FF2B5EF4-FFF2-40B4-BE49-F238E27FC236}">
                <a16:creationId xmlns:a16="http://schemas.microsoft.com/office/drawing/2014/main" id="{174B4485-8BC1-45AD-8386-291AD8167344}"/>
              </a:ext>
            </a:extLst>
          </p:cNvPr>
          <p:cNvSpPr>
            <a:spLocks noGrp="1"/>
          </p:cNvSpPr>
          <p:nvPr>
            <p:ph type="sldNum" sz="quarter" idx="12"/>
          </p:nvPr>
        </p:nvSpPr>
        <p:spPr/>
        <p:txBody>
          <a:bodyPr/>
          <a:lstStyle/>
          <a:p>
            <a:fld id="{E7694F10-6EF0-4CE0-8B2D-5BE2A8ECFAF3}" type="slidenum">
              <a:rPr lang="en-GB" smtClean="0"/>
              <a:t>17</a:t>
            </a:fld>
            <a:endParaRPr lang="en-GB"/>
          </a:p>
        </p:txBody>
      </p:sp>
      <p:pic>
        <p:nvPicPr>
          <p:cNvPr id="6" name="Picture 5">
            <a:extLst>
              <a:ext uri="{FF2B5EF4-FFF2-40B4-BE49-F238E27FC236}">
                <a16:creationId xmlns:a16="http://schemas.microsoft.com/office/drawing/2014/main" id="{BB2CD459-CF0B-4944-9297-4F63CB83D3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67396" y="1600200"/>
            <a:ext cx="2024259" cy="23431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90BC542-C1B8-4D78-BEF6-567C2289DB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89197" y="4474114"/>
            <a:ext cx="2414402" cy="118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984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E739-4315-4F76-8EB4-3DEA9D278AC7}"/>
              </a:ext>
            </a:extLst>
          </p:cNvPr>
          <p:cNvSpPr>
            <a:spLocks noGrp="1"/>
          </p:cNvSpPr>
          <p:nvPr>
            <p:ph type="title"/>
          </p:nvPr>
        </p:nvSpPr>
        <p:spPr/>
        <p:txBody>
          <a:bodyPr/>
          <a:lstStyle/>
          <a:p>
            <a:r>
              <a:rPr lang="en-GB" dirty="0"/>
              <a:t>Zenz terminology (1/2)</a:t>
            </a:r>
            <a:endParaRPr lang="en-NL" dirty="0"/>
          </a:p>
        </p:txBody>
      </p:sp>
      <p:graphicFrame>
        <p:nvGraphicFramePr>
          <p:cNvPr id="6" name="Content Placeholder 5">
            <a:extLst>
              <a:ext uri="{FF2B5EF4-FFF2-40B4-BE49-F238E27FC236}">
                <a16:creationId xmlns:a16="http://schemas.microsoft.com/office/drawing/2014/main" id="{EECC5BCA-C618-43EA-9E25-1B6A175025B4}"/>
              </a:ext>
            </a:extLst>
          </p:cNvPr>
          <p:cNvGraphicFramePr>
            <a:graphicFrameLocks noGrp="1"/>
          </p:cNvGraphicFramePr>
          <p:nvPr>
            <p:ph idx="1"/>
          </p:nvPr>
        </p:nvGraphicFramePr>
        <p:xfrm>
          <a:off x="1341438" y="1600200"/>
          <a:ext cx="9887001" cy="3572068"/>
        </p:xfrm>
        <a:graphic>
          <a:graphicData uri="http://schemas.openxmlformats.org/drawingml/2006/table">
            <a:tbl>
              <a:tblPr firstRow="1" bandRow="1">
                <a:tableStyleId>{FABFCF23-3B69-468F-B69F-88F6DE6A72F2}</a:tableStyleId>
              </a:tblPr>
              <a:tblGrid>
                <a:gridCol w="1950398">
                  <a:extLst>
                    <a:ext uri="{9D8B030D-6E8A-4147-A177-3AD203B41FA5}">
                      <a16:colId xmlns:a16="http://schemas.microsoft.com/office/drawing/2014/main" val="3261801464"/>
                    </a:ext>
                  </a:extLst>
                </a:gridCol>
                <a:gridCol w="7936603">
                  <a:extLst>
                    <a:ext uri="{9D8B030D-6E8A-4147-A177-3AD203B41FA5}">
                      <a16:colId xmlns:a16="http://schemas.microsoft.com/office/drawing/2014/main" val="3014269539"/>
                    </a:ext>
                  </a:extLst>
                </a:gridCol>
              </a:tblGrid>
              <a:tr h="336757">
                <a:tc>
                  <a:txBody>
                    <a:bodyPr/>
                    <a:lstStyle/>
                    <a:p>
                      <a:r>
                        <a:rPr lang="en-GB" sz="1600" dirty="0"/>
                        <a:t>What?</a:t>
                      </a:r>
                      <a:endParaRPr lang="en-NL" sz="1600" dirty="0"/>
                    </a:p>
                  </a:txBody>
                  <a:tcPr/>
                </a:tc>
                <a:tc>
                  <a:txBody>
                    <a:bodyPr/>
                    <a:lstStyle/>
                    <a:p>
                      <a:r>
                        <a:rPr lang="en-GB" sz="1600" dirty="0"/>
                        <a:t>Definition</a:t>
                      </a:r>
                      <a:endParaRPr lang="en-NL" sz="1600" dirty="0"/>
                    </a:p>
                  </a:txBody>
                  <a:tcPr/>
                </a:tc>
                <a:extLst>
                  <a:ext uri="{0D108BD9-81ED-4DB2-BD59-A6C34878D82A}">
                    <a16:rowId xmlns:a16="http://schemas.microsoft.com/office/drawing/2014/main" val="250062237"/>
                  </a:ext>
                </a:extLst>
              </a:tr>
              <a:tr h="336757">
                <a:tc>
                  <a:txBody>
                    <a:bodyPr/>
                    <a:lstStyle/>
                    <a:p>
                      <a:r>
                        <a:rPr lang="en-GB" sz="1600" dirty="0"/>
                        <a:t>KPI</a:t>
                      </a:r>
                      <a:endParaRPr lang="en-NL" sz="1600" dirty="0"/>
                    </a:p>
                  </a:txBody>
                  <a:tcPr/>
                </a:tc>
                <a:tc>
                  <a:txBody>
                    <a:bodyPr/>
                    <a:lstStyle/>
                    <a:p>
                      <a:r>
                        <a:rPr lang="en-GB" sz="1600" dirty="0"/>
                        <a:t>Any variable that is loaded in the tool, which can be displayed in graphs or tables </a:t>
                      </a:r>
                      <a:endParaRPr lang="en-NL" sz="1600" dirty="0"/>
                    </a:p>
                  </a:txBody>
                  <a:tcPr/>
                </a:tc>
                <a:extLst>
                  <a:ext uri="{0D108BD9-81ED-4DB2-BD59-A6C34878D82A}">
                    <a16:rowId xmlns:a16="http://schemas.microsoft.com/office/drawing/2014/main" val="2113182619"/>
                  </a:ext>
                </a:extLst>
              </a:tr>
              <a:tr h="336757">
                <a:tc>
                  <a:txBody>
                    <a:bodyPr/>
                    <a:lstStyle/>
                    <a:p>
                      <a:r>
                        <a:rPr lang="en-US" sz="1600" dirty="0"/>
                        <a:t>Comparisons</a:t>
                      </a:r>
                      <a:endParaRPr lang="en-NL" sz="1600" dirty="0"/>
                    </a:p>
                  </a:txBody>
                  <a:tcPr/>
                </a:tc>
                <a:tc>
                  <a:txBody>
                    <a:bodyPr/>
                    <a:lstStyle/>
                    <a:p>
                      <a:r>
                        <a:rPr lang="en-US" sz="1600" dirty="0"/>
                        <a:t>KPIs can be analyzed using their ‘standard’ comparison. However, sometimes you’d like to use a derived unit of a KPI. For example, the difference between the value of a KPI today vs its value last year. </a:t>
                      </a:r>
                      <a:endParaRPr lang="en-NL" sz="1600" dirty="0"/>
                    </a:p>
                  </a:txBody>
                  <a:tcPr/>
                </a:tc>
                <a:extLst>
                  <a:ext uri="{0D108BD9-81ED-4DB2-BD59-A6C34878D82A}">
                    <a16:rowId xmlns:a16="http://schemas.microsoft.com/office/drawing/2014/main" val="3192454760"/>
                  </a:ext>
                </a:extLst>
              </a:tr>
              <a:tr h="336757">
                <a:tc>
                  <a:txBody>
                    <a:bodyPr/>
                    <a:lstStyle/>
                    <a:p>
                      <a:r>
                        <a:rPr lang="en-GB" sz="1600" dirty="0"/>
                        <a:t>Dimension</a:t>
                      </a:r>
                      <a:endParaRPr lang="en-NL" sz="1600" dirty="0"/>
                    </a:p>
                  </a:txBody>
                  <a:tcPr/>
                </a:tc>
                <a:tc>
                  <a:txBody>
                    <a:bodyPr/>
                    <a:lstStyle/>
                    <a:p>
                      <a:r>
                        <a:rPr lang="en-GB" sz="1600" dirty="0"/>
                        <a:t>A dimension is a grouping which is defined to either split or filter KPI values. A split is made when a dimension is used on the axis of a graph or in the rows/columns of a table</a:t>
                      </a:r>
                      <a:endParaRPr lang="en-NL" sz="1600" dirty="0"/>
                    </a:p>
                  </a:txBody>
                  <a:tcPr/>
                </a:tc>
                <a:extLst>
                  <a:ext uri="{0D108BD9-81ED-4DB2-BD59-A6C34878D82A}">
                    <a16:rowId xmlns:a16="http://schemas.microsoft.com/office/drawing/2014/main" val="4056903761"/>
                  </a:ext>
                </a:extLst>
              </a:tr>
              <a:tr h="336757">
                <a:tc>
                  <a:txBody>
                    <a:bodyPr/>
                    <a:lstStyle/>
                    <a:p>
                      <a:r>
                        <a:rPr lang="en-GB" sz="1600" dirty="0"/>
                        <a:t>Hierarchy</a:t>
                      </a:r>
                      <a:endParaRPr lang="en-NL" sz="1600" dirty="0"/>
                    </a:p>
                  </a:txBody>
                  <a:tcPr/>
                </a:tc>
                <a:tc>
                  <a:txBody>
                    <a:bodyPr/>
                    <a:lstStyle/>
                    <a:p>
                      <a:r>
                        <a:rPr lang="en-GB" sz="1600" dirty="0"/>
                        <a:t>A hierarchy closely linked to a dimension. A hierarchy describes the relation between the elements in a dimension. For example: a flight a route AMS-LDN is part of the higher flight level ‘England’, which is part of ‘Europe’</a:t>
                      </a:r>
                      <a:endParaRPr lang="en-NL" sz="1600" dirty="0"/>
                    </a:p>
                  </a:txBody>
                  <a:tcPr/>
                </a:tc>
                <a:extLst>
                  <a:ext uri="{0D108BD9-81ED-4DB2-BD59-A6C34878D82A}">
                    <a16:rowId xmlns:a16="http://schemas.microsoft.com/office/drawing/2014/main" val="2970375333"/>
                  </a:ext>
                </a:extLst>
              </a:tr>
              <a:tr h="336757">
                <a:tc>
                  <a:txBody>
                    <a:bodyPr/>
                    <a:lstStyle/>
                    <a:p>
                      <a:r>
                        <a:rPr lang="en-GB" sz="1600" dirty="0"/>
                        <a:t>Views</a:t>
                      </a:r>
                      <a:endParaRPr lang="en-NL" sz="1600" dirty="0"/>
                    </a:p>
                  </a:txBody>
                  <a:tcPr/>
                </a:tc>
                <a:tc>
                  <a:txBody>
                    <a:bodyPr/>
                    <a:lstStyle/>
                    <a:p>
                      <a:r>
                        <a:rPr lang="en-GB" sz="1600" dirty="0"/>
                        <a:t>A screen with all its settings and configurations is saved in a ‘view’. </a:t>
                      </a:r>
                      <a:endParaRPr lang="en-NL" sz="1600" dirty="0"/>
                    </a:p>
                  </a:txBody>
                  <a:tcPr/>
                </a:tc>
                <a:extLst>
                  <a:ext uri="{0D108BD9-81ED-4DB2-BD59-A6C34878D82A}">
                    <a16:rowId xmlns:a16="http://schemas.microsoft.com/office/drawing/2014/main" val="848775876"/>
                  </a:ext>
                </a:extLst>
              </a:tr>
              <a:tr h="336757">
                <a:tc>
                  <a:txBody>
                    <a:bodyPr/>
                    <a:lstStyle/>
                    <a:p>
                      <a:r>
                        <a:rPr lang="en-GB" sz="1600" dirty="0"/>
                        <a:t>Objects</a:t>
                      </a:r>
                      <a:endParaRPr lang="en-NL" sz="1600" dirty="0"/>
                    </a:p>
                  </a:txBody>
                  <a:tcPr/>
                </a:tc>
                <a:tc>
                  <a:txBody>
                    <a:bodyPr/>
                    <a:lstStyle/>
                    <a:p>
                      <a:r>
                        <a:rPr lang="en-GB" sz="1600" dirty="0"/>
                        <a:t>Graphs, tables, maps etc are all objects. All objects together form your screen, or view. </a:t>
                      </a:r>
                      <a:endParaRPr lang="en-NL" sz="1600" dirty="0"/>
                    </a:p>
                  </a:txBody>
                  <a:tcPr/>
                </a:tc>
                <a:extLst>
                  <a:ext uri="{0D108BD9-81ED-4DB2-BD59-A6C34878D82A}">
                    <a16:rowId xmlns:a16="http://schemas.microsoft.com/office/drawing/2014/main" val="508266494"/>
                  </a:ext>
                </a:extLst>
              </a:tr>
            </a:tbl>
          </a:graphicData>
        </a:graphic>
      </p:graphicFrame>
      <p:sp>
        <p:nvSpPr>
          <p:cNvPr id="5" name="Slide Number Placeholder 4">
            <a:extLst>
              <a:ext uri="{FF2B5EF4-FFF2-40B4-BE49-F238E27FC236}">
                <a16:creationId xmlns:a16="http://schemas.microsoft.com/office/drawing/2014/main" id="{3F7E83AD-1180-4BCF-9AE1-03F970BFDA4C}"/>
              </a:ext>
            </a:extLst>
          </p:cNvPr>
          <p:cNvSpPr>
            <a:spLocks noGrp="1"/>
          </p:cNvSpPr>
          <p:nvPr>
            <p:ph type="sldNum" sz="quarter" idx="12"/>
          </p:nvPr>
        </p:nvSpPr>
        <p:spPr/>
        <p:txBody>
          <a:bodyPr/>
          <a:lstStyle/>
          <a:p>
            <a:fld id="{E7694F10-6EF0-4CE0-8B2D-5BE2A8ECFAF3}" type="slidenum">
              <a:rPr lang="en-GB" smtClean="0"/>
              <a:t>18</a:t>
            </a:fld>
            <a:endParaRPr lang="en-GB"/>
          </a:p>
        </p:txBody>
      </p:sp>
    </p:spTree>
    <p:extLst>
      <p:ext uri="{BB962C8B-B14F-4D97-AF65-F5344CB8AC3E}">
        <p14:creationId xmlns:p14="http://schemas.microsoft.com/office/powerpoint/2010/main" val="23494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E739-4315-4F76-8EB4-3DEA9D278AC7}"/>
              </a:ext>
            </a:extLst>
          </p:cNvPr>
          <p:cNvSpPr>
            <a:spLocks noGrp="1"/>
          </p:cNvSpPr>
          <p:nvPr>
            <p:ph type="title"/>
          </p:nvPr>
        </p:nvSpPr>
        <p:spPr/>
        <p:txBody>
          <a:bodyPr/>
          <a:lstStyle/>
          <a:p>
            <a:r>
              <a:rPr lang="en-GB" dirty="0" err="1"/>
              <a:t>Zenz</a:t>
            </a:r>
            <a:r>
              <a:rPr lang="en-GB" dirty="0"/>
              <a:t> terminology (2/2)</a:t>
            </a:r>
            <a:endParaRPr lang="en-NL" dirty="0"/>
          </a:p>
        </p:txBody>
      </p:sp>
      <p:graphicFrame>
        <p:nvGraphicFramePr>
          <p:cNvPr id="6" name="Content Placeholder 5">
            <a:extLst>
              <a:ext uri="{FF2B5EF4-FFF2-40B4-BE49-F238E27FC236}">
                <a16:creationId xmlns:a16="http://schemas.microsoft.com/office/drawing/2014/main" id="{EECC5BCA-C618-43EA-9E25-1B6A175025B4}"/>
              </a:ext>
            </a:extLst>
          </p:cNvPr>
          <p:cNvGraphicFramePr>
            <a:graphicFrameLocks noGrp="1"/>
          </p:cNvGraphicFramePr>
          <p:nvPr>
            <p:ph idx="1"/>
          </p:nvPr>
        </p:nvGraphicFramePr>
        <p:xfrm>
          <a:off x="1341437" y="1600200"/>
          <a:ext cx="9857505" cy="3049477"/>
        </p:xfrm>
        <a:graphic>
          <a:graphicData uri="http://schemas.openxmlformats.org/drawingml/2006/table">
            <a:tbl>
              <a:tblPr firstRow="1" bandRow="1">
                <a:tableStyleId>{FABFCF23-3B69-468F-B69F-88F6DE6A72F2}</a:tableStyleId>
              </a:tblPr>
              <a:tblGrid>
                <a:gridCol w="1944579">
                  <a:extLst>
                    <a:ext uri="{9D8B030D-6E8A-4147-A177-3AD203B41FA5}">
                      <a16:colId xmlns:a16="http://schemas.microsoft.com/office/drawing/2014/main" val="3261801464"/>
                    </a:ext>
                  </a:extLst>
                </a:gridCol>
                <a:gridCol w="7912926">
                  <a:extLst>
                    <a:ext uri="{9D8B030D-6E8A-4147-A177-3AD203B41FA5}">
                      <a16:colId xmlns:a16="http://schemas.microsoft.com/office/drawing/2014/main" val="3014269539"/>
                    </a:ext>
                  </a:extLst>
                </a:gridCol>
              </a:tblGrid>
              <a:tr h="336757">
                <a:tc>
                  <a:txBody>
                    <a:bodyPr/>
                    <a:lstStyle/>
                    <a:p>
                      <a:r>
                        <a:rPr lang="en-GB" sz="1600" dirty="0"/>
                        <a:t>What?</a:t>
                      </a:r>
                      <a:endParaRPr lang="en-NL" sz="1600" dirty="0"/>
                    </a:p>
                  </a:txBody>
                  <a:tcPr/>
                </a:tc>
                <a:tc>
                  <a:txBody>
                    <a:bodyPr/>
                    <a:lstStyle/>
                    <a:p>
                      <a:r>
                        <a:rPr lang="en-GB" sz="1600" dirty="0"/>
                        <a:t>Definition</a:t>
                      </a:r>
                      <a:endParaRPr lang="en-NL" sz="1600" dirty="0"/>
                    </a:p>
                  </a:txBody>
                  <a:tcPr/>
                </a:tc>
                <a:extLst>
                  <a:ext uri="{0D108BD9-81ED-4DB2-BD59-A6C34878D82A}">
                    <a16:rowId xmlns:a16="http://schemas.microsoft.com/office/drawing/2014/main" val="250062237"/>
                  </a:ext>
                </a:extLst>
              </a:tr>
              <a:tr h="336757">
                <a:tc>
                  <a:txBody>
                    <a:bodyPr/>
                    <a:lstStyle/>
                    <a:p>
                      <a:r>
                        <a:rPr lang="en-US" sz="1600" dirty="0"/>
                        <a:t>Snapshot</a:t>
                      </a:r>
                      <a:endParaRPr lang="en-NL" sz="1600" dirty="0"/>
                    </a:p>
                  </a:txBody>
                  <a:tcPr/>
                </a:tc>
                <a:tc>
                  <a:txBody>
                    <a:bodyPr/>
                    <a:lstStyle/>
                    <a:p>
                      <a:r>
                        <a:rPr lang="en-US" sz="1600" dirty="0"/>
                        <a:t>A snapshot is a specific moment in time. For example, if we look at snapshot 27 may 2019, we look at all values updated until this date. Even though we might be looking at forward looking data of all flights with departure date June. These values will be different in the next snapshot. </a:t>
                      </a:r>
                      <a:endParaRPr lang="en-NL" sz="1600" dirty="0"/>
                    </a:p>
                  </a:txBody>
                  <a:tcPr/>
                </a:tc>
                <a:extLst>
                  <a:ext uri="{0D108BD9-81ED-4DB2-BD59-A6C34878D82A}">
                    <a16:rowId xmlns:a16="http://schemas.microsoft.com/office/drawing/2014/main" val="3970570939"/>
                  </a:ext>
                </a:extLst>
              </a:tr>
              <a:tr h="336757">
                <a:tc>
                  <a:txBody>
                    <a:bodyPr/>
                    <a:lstStyle/>
                    <a:p>
                      <a:r>
                        <a:rPr lang="en-GB" sz="1600" dirty="0"/>
                        <a:t>YoY</a:t>
                      </a:r>
                      <a:endParaRPr lang="en-NL" sz="1600" dirty="0"/>
                    </a:p>
                  </a:txBody>
                  <a:tcPr/>
                </a:tc>
                <a:tc>
                  <a:txBody>
                    <a:bodyPr/>
                    <a:lstStyle/>
                    <a:p>
                      <a:r>
                        <a:rPr lang="en-GB" sz="1600" dirty="0"/>
                        <a:t>Year over year. This is usually a comparison, which makes it very easy to compare the results of the selected period to the same period last year. The YoY comparison can be defined day of week aligned</a:t>
                      </a:r>
                      <a:endParaRPr lang="en-NL" sz="1600" dirty="0"/>
                    </a:p>
                  </a:txBody>
                  <a:tcPr/>
                </a:tc>
                <a:extLst>
                  <a:ext uri="{0D108BD9-81ED-4DB2-BD59-A6C34878D82A}">
                    <a16:rowId xmlns:a16="http://schemas.microsoft.com/office/drawing/2014/main" val="2227850290"/>
                  </a:ext>
                </a:extLst>
              </a:tr>
              <a:tr h="336757">
                <a:tc>
                  <a:txBody>
                    <a:bodyPr/>
                    <a:lstStyle/>
                    <a:p>
                      <a:r>
                        <a:rPr lang="en-GB" sz="1600" dirty="0" err="1"/>
                        <a:t>SoS</a:t>
                      </a:r>
                      <a:endParaRPr lang="en-NL" sz="1600" dirty="0"/>
                    </a:p>
                  </a:txBody>
                  <a:tcPr/>
                </a:tc>
                <a:tc>
                  <a:txBody>
                    <a:bodyPr/>
                    <a:lstStyle/>
                    <a:p>
                      <a:r>
                        <a:rPr lang="en-GB" sz="1600" dirty="0"/>
                        <a:t>The Snapshot over Snapshot comparison compares snapshots. By default it compares current snapshot with the one of yesterday. However, this can be customized to weekly, monthly or custom comparison.  </a:t>
                      </a:r>
                      <a:endParaRPr lang="en-NL" sz="1600" dirty="0"/>
                    </a:p>
                  </a:txBody>
                  <a:tcPr/>
                </a:tc>
                <a:extLst>
                  <a:ext uri="{0D108BD9-81ED-4DB2-BD59-A6C34878D82A}">
                    <a16:rowId xmlns:a16="http://schemas.microsoft.com/office/drawing/2014/main" val="790272122"/>
                  </a:ext>
                </a:extLst>
              </a:tr>
            </a:tbl>
          </a:graphicData>
        </a:graphic>
      </p:graphicFrame>
      <p:sp>
        <p:nvSpPr>
          <p:cNvPr id="5" name="Slide Number Placeholder 4">
            <a:extLst>
              <a:ext uri="{FF2B5EF4-FFF2-40B4-BE49-F238E27FC236}">
                <a16:creationId xmlns:a16="http://schemas.microsoft.com/office/drawing/2014/main" id="{3F7E83AD-1180-4BCF-9AE1-03F970BFDA4C}"/>
              </a:ext>
            </a:extLst>
          </p:cNvPr>
          <p:cNvSpPr>
            <a:spLocks noGrp="1"/>
          </p:cNvSpPr>
          <p:nvPr>
            <p:ph type="sldNum" sz="quarter" idx="12"/>
          </p:nvPr>
        </p:nvSpPr>
        <p:spPr/>
        <p:txBody>
          <a:bodyPr/>
          <a:lstStyle/>
          <a:p>
            <a:fld id="{E7694F10-6EF0-4CE0-8B2D-5BE2A8ECFAF3}" type="slidenum">
              <a:rPr lang="en-GB" smtClean="0"/>
              <a:t>19</a:t>
            </a:fld>
            <a:endParaRPr lang="en-GB"/>
          </a:p>
        </p:txBody>
      </p:sp>
    </p:spTree>
    <p:extLst>
      <p:ext uri="{BB962C8B-B14F-4D97-AF65-F5344CB8AC3E}">
        <p14:creationId xmlns:p14="http://schemas.microsoft.com/office/powerpoint/2010/main" val="232797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4">
            <a:extLst>
              <a:ext uri="{FF2B5EF4-FFF2-40B4-BE49-F238E27FC236}">
                <a16:creationId xmlns:a16="http://schemas.microsoft.com/office/drawing/2014/main" id="{E4136B20-DA85-43EC-84B0-00253A920C21}"/>
              </a:ext>
            </a:extLst>
          </p:cNvPr>
          <p:cNvSpPr>
            <a:spLocks noGrp="1"/>
          </p:cNvSpPr>
          <p:nvPr>
            <p:ph type="title"/>
          </p:nvPr>
        </p:nvSpPr>
        <p:spPr>
          <a:xfrm>
            <a:off x="1341120" y="467360"/>
            <a:ext cx="9509760" cy="980440"/>
          </a:xfrm>
        </p:spPr>
        <p:txBody>
          <a:bodyPr/>
          <a:lstStyle/>
          <a:p>
            <a:r>
              <a:rPr lang="en-GB" dirty="0"/>
              <a:t>Content – </a:t>
            </a:r>
            <a:r>
              <a:rPr lang="en-GB" dirty="0" err="1"/>
              <a:t>Zenz</a:t>
            </a:r>
            <a:r>
              <a:rPr lang="en-GB" dirty="0"/>
              <a:t> manual</a:t>
            </a:r>
          </a:p>
        </p:txBody>
      </p:sp>
      <mc:AlternateContent xmlns:mc="http://schemas.openxmlformats.org/markup-compatibility/2006" xmlns:pslz="http://schemas.microsoft.com/office/powerpoint/2016/slidezoom">
        <mc:Choice Requires="pslz">
          <p:graphicFrame>
            <p:nvGraphicFramePr>
              <p:cNvPr id="20" name="Slide Zoom 19">
                <a:extLst>
                  <a:ext uri="{FF2B5EF4-FFF2-40B4-BE49-F238E27FC236}">
                    <a16:creationId xmlns:a16="http://schemas.microsoft.com/office/drawing/2014/main" id="{9B05BE03-4625-4CF6-B477-38B3D2B76605}"/>
                  </a:ext>
                </a:extLst>
              </p:cNvPr>
              <p:cNvGraphicFramePr>
                <a:graphicFrameLocks noChangeAspect="1"/>
              </p:cNvGraphicFramePr>
              <p:nvPr>
                <p:extLst>
                  <p:ext uri="{D42A27DB-BD31-4B8C-83A1-F6EECF244321}">
                    <p14:modId xmlns:p14="http://schemas.microsoft.com/office/powerpoint/2010/main" val="2483787129"/>
                  </p:ext>
                </p:extLst>
              </p:nvPr>
            </p:nvGraphicFramePr>
            <p:xfrm>
              <a:off x="1341120" y="1929781"/>
              <a:ext cx="2857114" cy="1607127"/>
            </p:xfrm>
            <a:graphic>
              <a:graphicData uri="http://schemas.microsoft.com/office/powerpoint/2016/slidezoom">
                <pslz:sldZm>
                  <pslz:sldZmObj sldId="362" cId="3844295269">
                    <pslz:zmPr id="{DF38593B-D6EA-40FC-AB19-8CF61A153FA4}" returnToParent="0" transitionDur="1000">
                      <p166:blipFill xmlns:p166="http://schemas.microsoft.com/office/powerpoint/2016/6/main">
                        <a:blip r:embed="rId2"/>
                        <a:stretch>
                          <a:fillRect/>
                        </a:stretch>
                      </p166:blipFill>
                      <p166:spPr xmlns:p166="http://schemas.microsoft.com/office/powerpoint/2016/6/main">
                        <a:xfrm>
                          <a:off x="0" y="0"/>
                          <a:ext cx="2857114" cy="1607127"/>
                        </a:xfrm>
                        <a:prstGeom prst="rect">
                          <a:avLst/>
                        </a:prstGeom>
                        <a:ln w="3175">
                          <a:solidFill>
                            <a:prstClr val="ltGray"/>
                          </a:solidFill>
                        </a:ln>
                      </p166:spPr>
                    </pslz:zmPr>
                  </pslz:sldZmObj>
                </pslz:sldZm>
              </a:graphicData>
            </a:graphic>
          </p:graphicFrame>
        </mc:Choice>
        <mc:Fallback xmlns="">
          <p:pic>
            <p:nvPicPr>
              <p:cNvPr id="20" name="Slide Zoom 19">
                <a:extLst>
                  <a:ext uri="{FF2B5EF4-FFF2-40B4-BE49-F238E27FC236}">
                    <a16:creationId xmlns:a16="http://schemas.microsoft.com/office/drawing/2014/main" id="{9B05BE03-4625-4CF6-B477-38B3D2B76605}"/>
                  </a:ext>
                </a:extLst>
              </p:cNvPr>
              <p:cNvPicPr>
                <a:picLocks noGrp="1" noRot="1" noChangeAspect="1" noMove="1" noResize="1" noEditPoints="1" noAdjustHandles="1" noChangeArrowheads="1" noChangeShapeType="1"/>
              </p:cNvPicPr>
              <p:nvPr/>
            </p:nvPicPr>
            <p:blipFill>
              <a:blip r:embed="rId3"/>
              <a:stretch>
                <a:fillRect/>
              </a:stretch>
            </p:blipFill>
            <p:spPr>
              <a:xfrm>
                <a:off x="1341120" y="1929781"/>
                <a:ext cx="2857114" cy="1607127"/>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1" name="Slide Zoom 20">
                <a:extLst>
                  <a:ext uri="{FF2B5EF4-FFF2-40B4-BE49-F238E27FC236}">
                    <a16:creationId xmlns:a16="http://schemas.microsoft.com/office/drawing/2014/main" id="{9C5D8D46-16DE-4C47-821E-688559E14542}"/>
                  </a:ext>
                </a:extLst>
              </p:cNvPr>
              <p:cNvGraphicFramePr>
                <a:graphicFrameLocks noChangeAspect="1"/>
              </p:cNvGraphicFramePr>
              <p:nvPr>
                <p:extLst>
                  <p:ext uri="{D42A27DB-BD31-4B8C-83A1-F6EECF244321}">
                    <p14:modId xmlns:p14="http://schemas.microsoft.com/office/powerpoint/2010/main" val="669499102"/>
                  </p:ext>
                </p:extLst>
              </p:nvPr>
            </p:nvGraphicFramePr>
            <p:xfrm>
              <a:off x="8245628" y="1923272"/>
              <a:ext cx="2857114" cy="1607127"/>
            </p:xfrm>
            <a:graphic>
              <a:graphicData uri="http://schemas.microsoft.com/office/powerpoint/2016/slidezoom">
                <pslz:sldZm>
                  <pslz:sldZmObj sldId="394" cId="415902273">
                    <pslz:zmPr id="{6B4319A4-3538-49D0-BB49-282A83F95F8D}" returnToParent="0" transitionDur="1000">
                      <p166:blipFill xmlns:p166="http://schemas.microsoft.com/office/powerpoint/2016/6/main">
                        <a:blip r:embed="rId4"/>
                        <a:stretch>
                          <a:fillRect/>
                        </a:stretch>
                      </p166:blipFill>
                      <p166:spPr xmlns:p166="http://schemas.microsoft.com/office/powerpoint/2016/6/main">
                        <a:xfrm>
                          <a:off x="0" y="0"/>
                          <a:ext cx="2857114" cy="1607127"/>
                        </a:xfrm>
                        <a:prstGeom prst="rect">
                          <a:avLst/>
                        </a:prstGeom>
                        <a:ln w="3175">
                          <a:solidFill>
                            <a:prstClr val="ltGray"/>
                          </a:solidFill>
                        </a:ln>
                      </p166:spPr>
                    </pslz:zmPr>
                  </pslz:sldZmObj>
                </pslz:sldZm>
              </a:graphicData>
            </a:graphic>
          </p:graphicFrame>
        </mc:Choice>
        <mc:Fallback xmlns="">
          <p:pic>
            <p:nvPicPr>
              <p:cNvPr id="21" name="Slide Zoom 20">
                <a:extLst>
                  <a:ext uri="{FF2B5EF4-FFF2-40B4-BE49-F238E27FC236}">
                    <a16:creationId xmlns:a16="http://schemas.microsoft.com/office/drawing/2014/main" id="{9C5D8D46-16DE-4C47-821E-688559E14542}"/>
                  </a:ext>
                </a:extLst>
              </p:cNvPr>
              <p:cNvPicPr>
                <a:picLocks noGrp="1" noRot="1" noChangeAspect="1" noMove="1" noResize="1" noEditPoints="1" noAdjustHandles="1" noChangeArrowheads="1" noChangeShapeType="1"/>
              </p:cNvPicPr>
              <p:nvPr/>
            </p:nvPicPr>
            <p:blipFill>
              <a:blip r:embed="rId5"/>
              <a:stretch>
                <a:fillRect/>
              </a:stretch>
            </p:blipFill>
            <p:spPr>
              <a:xfrm>
                <a:off x="8245628" y="1923272"/>
                <a:ext cx="2857114" cy="1607127"/>
              </a:xfrm>
              <a:prstGeom prst="rect">
                <a:avLst/>
              </a:prstGeom>
              <a:ln w="3175">
                <a:solidFill>
                  <a:prstClr val="ltGray"/>
                </a:solidFill>
              </a:ln>
            </p:spPr>
          </p:pic>
        </mc:Fallback>
      </mc:AlternateContent>
      <p:sp>
        <p:nvSpPr>
          <p:cNvPr id="22" name="Slide Number Placeholder 7">
            <a:extLst>
              <a:ext uri="{FF2B5EF4-FFF2-40B4-BE49-F238E27FC236}">
                <a16:creationId xmlns:a16="http://schemas.microsoft.com/office/drawing/2014/main" id="{0B88837C-89F5-4B02-A95E-9AA021FB2998}"/>
              </a:ext>
            </a:extLst>
          </p:cNvPr>
          <p:cNvSpPr>
            <a:spLocks noGrp="1"/>
          </p:cNvSpPr>
          <p:nvPr>
            <p:ph type="sldNum" sz="quarter" idx="12"/>
          </p:nvPr>
        </p:nvSpPr>
        <p:spPr>
          <a:xfrm>
            <a:off x="10210800" y="6601968"/>
            <a:ext cx="640080" cy="237744"/>
          </a:xfrm>
        </p:spPr>
        <p:txBody>
          <a:bodyPr/>
          <a:lstStyle/>
          <a:p>
            <a:fld id="{E7694F10-6EF0-4CE0-8B2D-5BE2A8ECFAF3}" type="slidenum">
              <a:rPr lang="en-GB" smtClean="0"/>
              <a:t>2</a:t>
            </a:fld>
            <a:endParaRPr lang="en-GB"/>
          </a:p>
        </p:txBody>
      </p:sp>
      <mc:AlternateContent xmlns:mc="http://schemas.openxmlformats.org/markup-compatibility/2006" xmlns:pslz="http://schemas.microsoft.com/office/powerpoint/2016/slidezoom">
        <mc:Choice Requires="pslz">
          <p:graphicFrame>
            <p:nvGraphicFramePr>
              <p:cNvPr id="23" name="Slide Zoom 22">
                <a:extLst>
                  <a:ext uri="{FF2B5EF4-FFF2-40B4-BE49-F238E27FC236}">
                    <a16:creationId xmlns:a16="http://schemas.microsoft.com/office/drawing/2014/main" id="{9F2ECC57-D115-485A-B94C-3B2B30886065}"/>
                  </a:ext>
                </a:extLst>
              </p:cNvPr>
              <p:cNvGraphicFramePr>
                <a:graphicFrameLocks noChangeAspect="1"/>
              </p:cNvGraphicFramePr>
              <p:nvPr>
                <p:extLst>
                  <p:ext uri="{D42A27DB-BD31-4B8C-83A1-F6EECF244321}">
                    <p14:modId xmlns:p14="http://schemas.microsoft.com/office/powerpoint/2010/main" val="1548868678"/>
                  </p:ext>
                </p:extLst>
              </p:nvPr>
            </p:nvGraphicFramePr>
            <p:xfrm>
              <a:off x="4697931" y="1923272"/>
              <a:ext cx="3048000" cy="1714500"/>
            </p:xfrm>
            <a:graphic>
              <a:graphicData uri="http://schemas.microsoft.com/office/powerpoint/2016/slidezoom">
                <pslz:sldZm>
                  <pslz:sldZmObj sldId="428" cId="1540887910">
                    <pslz:zmPr id="{61C70D45-C6DE-4D1D-A418-8C1619710081}"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23" name="Slide Zoom 22">
                <a:extLst>
                  <a:ext uri="{FF2B5EF4-FFF2-40B4-BE49-F238E27FC236}">
                    <a16:creationId xmlns:a16="http://schemas.microsoft.com/office/drawing/2014/main" id="{9F2ECC57-D115-485A-B94C-3B2B30886065}"/>
                  </a:ext>
                </a:extLst>
              </p:cNvPr>
              <p:cNvPicPr>
                <a:picLocks noGrp="1" noRot="1" noChangeAspect="1" noMove="1" noResize="1" noEditPoints="1" noAdjustHandles="1" noChangeArrowheads="1" noChangeShapeType="1"/>
              </p:cNvPicPr>
              <p:nvPr/>
            </p:nvPicPr>
            <p:blipFill>
              <a:blip r:embed="rId7"/>
              <a:stretch>
                <a:fillRect/>
              </a:stretch>
            </p:blipFill>
            <p:spPr>
              <a:xfrm>
                <a:off x="4697931" y="1923272"/>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97081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E739-4315-4F76-8EB4-3DEA9D278AC7}"/>
              </a:ext>
            </a:extLst>
          </p:cNvPr>
          <p:cNvSpPr>
            <a:spLocks noGrp="1"/>
          </p:cNvSpPr>
          <p:nvPr>
            <p:ph type="title"/>
          </p:nvPr>
        </p:nvSpPr>
        <p:spPr/>
        <p:txBody>
          <a:bodyPr/>
          <a:lstStyle/>
          <a:p>
            <a:r>
              <a:rPr lang="en-GB" dirty="0"/>
              <a:t>Shortcuts</a:t>
            </a:r>
            <a:endParaRPr lang="en-NL" dirty="0"/>
          </a:p>
        </p:txBody>
      </p:sp>
      <p:graphicFrame>
        <p:nvGraphicFramePr>
          <p:cNvPr id="6" name="Content Placeholder 5">
            <a:extLst>
              <a:ext uri="{FF2B5EF4-FFF2-40B4-BE49-F238E27FC236}">
                <a16:creationId xmlns:a16="http://schemas.microsoft.com/office/drawing/2014/main" id="{EECC5BCA-C618-43EA-9E25-1B6A175025B4}"/>
              </a:ext>
            </a:extLst>
          </p:cNvPr>
          <p:cNvGraphicFramePr>
            <a:graphicFrameLocks noGrp="1"/>
          </p:cNvGraphicFramePr>
          <p:nvPr>
            <p:ph idx="1"/>
            <p:extLst>
              <p:ext uri="{D42A27DB-BD31-4B8C-83A1-F6EECF244321}">
                <p14:modId xmlns:p14="http://schemas.microsoft.com/office/powerpoint/2010/main" val="1252203568"/>
              </p:ext>
            </p:extLst>
          </p:nvPr>
        </p:nvGraphicFramePr>
        <p:xfrm>
          <a:off x="1341438" y="1600200"/>
          <a:ext cx="9348730" cy="2355822"/>
        </p:xfrm>
        <a:graphic>
          <a:graphicData uri="http://schemas.openxmlformats.org/drawingml/2006/table">
            <a:tbl>
              <a:tblPr firstRow="1" bandRow="1">
                <a:tableStyleId>{FABFCF23-3B69-468F-B69F-88F6DE6A72F2}</a:tableStyleId>
              </a:tblPr>
              <a:tblGrid>
                <a:gridCol w="6356147">
                  <a:extLst>
                    <a:ext uri="{9D8B030D-6E8A-4147-A177-3AD203B41FA5}">
                      <a16:colId xmlns:a16="http://schemas.microsoft.com/office/drawing/2014/main" val="3261801464"/>
                    </a:ext>
                  </a:extLst>
                </a:gridCol>
                <a:gridCol w="2992583">
                  <a:extLst>
                    <a:ext uri="{9D8B030D-6E8A-4147-A177-3AD203B41FA5}">
                      <a16:colId xmlns:a16="http://schemas.microsoft.com/office/drawing/2014/main" val="3014269539"/>
                    </a:ext>
                  </a:extLst>
                </a:gridCol>
              </a:tblGrid>
              <a:tr h="336757">
                <a:tc>
                  <a:txBody>
                    <a:bodyPr/>
                    <a:lstStyle/>
                    <a:p>
                      <a:r>
                        <a:rPr lang="en-GB" sz="1600" dirty="0"/>
                        <a:t>What?</a:t>
                      </a:r>
                      <a:endParaRPr lang="en-NL" sz="1600" dirty="0"/>
                    </a:p>
                  </a:txBody>
                  <a:tcPr/>
                </a:tc>
                <a:tc>
                  <a:txBody>
                    <a:bodyPr/>
                    <a:lstStyle/>
                    <a:p>
                      <a:r>
                        <a:rPr lang="en-GB" sz="1600" dirty="0"/>
                        <a:t>Shortcut</a:t>
                      </a:r>
                      <a:endParaRPr lang="en-NL" sz="1600" dirty="0"/>
                    </a:p>
                  </a:txBody>
                  <a:tcPr/>
                </a:tc>
                <a:extLst>
                  <a:ext uri="{0D108BD9-81ED-4DB2-BD59-A6C34878D82A}">
                    <a16:rowId xmlns:a16="http://schemas.microsoft.com/office/drawing/2014/main" val="250062237"/>
                  </a:ext>
                </a:extLst>
              </a:tr>
              <a:tr h="336757">
                <a:tc>
                  <a:txBody>
                    <a:bodyPr/>
                    <a:lstStyle/>
                    <a:p>
                      <a:r>
                        <a:rPr lang="en-GB" sz="1600" dirty="0"/>
                        <a:t>Sale data deduct / add period</a:t>
                      </a:r>
                      <a:endParaRPr lang="en-NL" sz="1600" dirty="0"/>
                    </a:p>
                  </a:txBody>
                  <a:tcPr/>
                </a:tc>
                <a:tc>
                  <a:txBody>
                    <a:bodyPr/>
                    <a:lstStyle/>
                    <a:p>
                      <a:r>
                        <a:rPr lang="en-GB" sz="1600" dirty="0"/>
                        <a:t>Shift + arrow left / right</a:t>
                      </a:r>
                      <a:endParaRPr lang="en-NL" sz="1600" dirty="0"/>
                    </a:p>
                  </a:txBody>
                  <a:tcPr/>
                </a:tc>
                <a:extLst>
                  <a:ext uri="{0D108BD9-81ED-4DB2-BD59-A6C34878D82A}">
                    <a16:rowId xmlns:a16="http://schemas.microsoft.com/office/drawing/2014/main" val="3970570939"/>
                  </a:ext>
                </a:extLst>
              </a:tr>
              <a:tr h="332144">
                <a:tc>
                  <a:txBody>
                    <a:bodyPr/>
                    <a:lstStyle/>
                    <a:p>
                      <a:r>
                        <a:rPr lang="en-GB" sz="1600" dirty="0"/>
                        <a:t>Shift period back/forward</a:t>
                      </a:r>
                      <a:endParaRPr lang="en-NL" sz="1600" dirty="0"/>
                    </a:p>
                  </a:txBody>
                  <a:tcPr/>
                </a:tc>
                <a:tc>
                  <a:txBody>
                    <a:bodyPr/>
                    <a:lstStyle/>
                    <a:p>
                      <a:r>
                        <a:rPr lang="en-GB" sz="1600" dirty="0"/>
                        <a:t>Arrow left / right</a:t>
                      </a:r>
                      <a:endParaRPr lang="en-NL" sz="1600" dirty="0"/>
                    </a:p>
                  </a:txBody>
                  <a:tcPr/>
                </a:tc>
                <a:extLst>
                  <a:ext uri="{0D108BD9-81ED-4DB2-BD59-A6C34878D82A}">
                    <a16:rowId xmlns:a16="http://schemas.microsoft.com/office/drawing/2014/main" val="117352528"/>
                  </a:ext>
                </a:extLst>
              </a:tr>
              <a:tr h="336757">
                <a:tc>
                  <a:txBody>
                    <a:bodyPr/>
                    <a:lstStyle/>
                    <a:p>
                      <a:r>
                        <a:rPr lang="en-GB" sz="1600" dirty="0"/>
                        <a:t>Undo</a:t>
                      </a:r>
                      <a:endParaRPr lang="en-NL" sz="1600" dirty="0"/>
                    </a:p>
                  </a:txBody>
                  <a:tcPr/>
                </a:tc>
                <a:tc>
                  <a:txBody>
                    <a:bodyPr/>
                    <a:lstStyle/>
                    <a:p>
                      <a:r>
                        <a:rPr lang="en-GB" sz="1600" dirty="0"/>
                        <a:t>Ctrl + Z</a:t>
                      </a:r>
                      <a:endParaRPr lang="en-NL" sz="1600" dirty="0"/>
                    </a:p>
                  </a:txBody>
                  <a:tcPr/>
                </a:tc>
                <a:extLst>
                  <a:ext uri="{0D108BD9-81ED-4DB2-BD59-A6C34878D82A}">
                    <a16:rowId xmlns:a16="http://schemas.microsoft.com/office/drawing/2014/main" val="2227850290"/>
                  </a:ext>
                </a:extLst>
              </a:tr>
              <a:tr h="336757">
                <a:tc>
                  <a:txBody>
                    <a:bodyPr/>
                    <a:lstStyle/>
                    <a:p>
                      <a:r>
                        <a:rPr lang="en-GB" sz="1600" dirty="0"/>
                        <a:t>Redo</a:t>
                      </a:r>
                      <a:endParaRPr lang="en-NL" sz="1600" dirty="0"/>
                    </a:p>
                  </a:txBody>
                  <a:tcPr/>
                </a:tc>
                <a:tc>
                  <a:txBody>
                    <a:bodyPr/>
                    <a:lstStyle/>
                    <a:p>
                      <a:r>
                        <a:rPr lang="en-GB" sz="1600" dirty="0"/>
                        <a:t>Ctrl + Y</a:t>
                      </a:r>
                      <a:endParaRPr lang="en-NL" sz="1600" dirty="0"/>
                    </a:p>
                  </a:txBody>
                  <a:tcPr/>
                </a:tc>
                <a:extLst>
                  <a:ext uri="{0D108BD9-81ED-4DB2-BD59-A6C34878D82A}">
                    <a16:rowId xmlns:a16="http://schemas.microsoft.com/office/drawing/2014/main" val="790272122"/>
                  </a:ext>
                </a:extLst>
              </a:tr>
              <a:tr h="336757">
                <a:tc>
                  <a:txBody>
                    <a:bodyPr/>
                    <a:lstStyle/>
                    <a:p>
                      <a:r>
                        <a:rPr lang="en-GB" sz="1600" dirty="0"/>
                        <a:t>Select number of years (current period selectin)</a:t>
                      </a:r>
                      <a:endParaRPr lang="en-NL" sz="1600" dirty="0"/>
                    </a:p>
                  </a:txBody>
                  <a:tcPr/>
                </a:tc>
                <a:tc>
                  <a:txBody>
                    <a:bodyPr/>
                    <a:lstStyle/>
                    <a:p>
                      <a:r>
                        <a:rPr lang="en-GB" sz="1600" dirty="0"/>
                        <a:t>1, 2, 3, etc…</a:t>
                      </a:r>
                      <a:endParaRPr lang="en-NL" sz="1600" dirty="0"/>
                    </a:p>
                  </a:txBody>
                  <a:tcPr/>
                </a:tc>
                <a:extLst>
                  <a:ext uri="{0D108BD9-81ED-4DB2-BD59-A6C34878D82A}">
                    <a16:rowId xmlns:a16="http://schemas.microsoft.com/office/drawing/2014/main" val="3057454576"/>
                  </a:ext>
                </a:extLst>
              </a:tr>
              <a:tr h="336757">
                <a:tc>
                  <a:txBody>
                    <a:bodyPr/>
                    <a:lstStyle/>
                    <a:p>
                      <a:r>
                        <a:rPr lang="en-GB" sz="1600" dirty="0"/>
                        <a:t>Move snapshots back / forth (e.g., stock date)</a:t>
                      </a:r>
                      <a:endParaRPr lang="en-NL" sz="1600" dirty="0"/>
                    </a:p>
                  </a:txBody>
                  <a:tcPr/>
                </a:tc>
                <a:tc>
                  <a:txBody>
                    <a:bodyPr/>
                    <a:lstStyle/>
                    <a:p>
                      <a:r>
                        <a:rPr lang="en-GB" sz="1600" dirty="0"/>
                        <a:t>Ctrl + arrow left / right</a:t>
                      </a:r>
                      <a:endParaRPr lang="en-NL" sz="1600" dirty="0"/>
                    </a:p>
                  </a:txBody>
                  <a:tcPr/>
                </a:tc>
                <a:extLst>
                  <a:ext uri="{0D108BD9-81ED-4DB2-BD59-A6C34878D82A}">
                    <a16:rowId xmlns:a16="http://schemas.microsoft.com/office/drawing/2014/main" val="993886837"/>
                  </a:ext>
                </a:extLst>
              </a:tr>
            </a:tbl>
          </a:graphicData>
        </a:graphic>
      </p:graphicFrame>
      <p:sp>
        <p:nvSpPr>
          <p:cNvPr id="5" name="Slide Number Placeholder 4">
            <a:extLst>
              <a:ext uri="{FF2B5EF4-FFF2-40B4-BE49-F238E27FC236}">
                <a16:creationId xmlns:a16="http://schemas.microsoft.com/office/drawing/2014/main" id="{3F7E83AD-1180-4BCF-9AE1-03F970BFDA4C}"/>
              </a:ext>
            </a:extLst>
          </p:cNvPr>
          <p:cNvSpPr>
            <a:spLocks noGrp="1"/>
          </p:cNvSpPr>
          <p:nvPr>
            <p:ph type="sldNum" sz="quarter" idx="12"/>
          </p:nvPr>
        </p:nvSpPr>
        <p:spPr/>
        <p:txBody>
          <a:bodyPr/>
          <a:lstStyle/>
          <a:p>
            <a:fld id="{E7694F10-6EF0-4CE0-8B2D-5BE2A8ECFAF3}" type="slidenum">
              <a:rPr lang="en-GB" smtClean="0"/>
              <a:t>20</a:t>
            </a:fld>
            <a:endParaRPr lang="en-GB"/>
          </a:p>
        </p:txBody>
      </p:sp>
    </p:spTree>
    <p:extLst>
      <p:ext uri="{BB962C8B-B14F-4D97-AF65-F5344CB8AC3E}">
        <p14:creationId xmlns:p14="http://schemas.microsoft.com/office/powerpoint/2010/main" val="348451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A0A0-CCFD-4E83-BB8E-34AB89C18787}"/>
              </a:ext>
            </a:extLst>
          </p:cNvPr>
          <p:cNvSpPr>
            <a:spLocks noGrp="1"/>
          </p:cNvSpPr>
          <p:nvPr>
            <p:ph type="title"/>
          </p:nvPr>
        </p:nvSpPr>
        <p:spPr>
          <a:xfrm>
            <a:off x="1524000" y="4303776"/>
            <a:ext cx="9144000" cy="822960"/>
          </a:xfrm>
        </p:spPr>
        <p:txBody>
          <a:bodyPr/>
          <a:lstStyle/>
          <a:p>
            <a:r>
              <a:rPr lang="en-US" dirty="0"/>
              <a:t>Saving and sharing your work</a:t>
            </a:r>
            <a:endParaRPr lang="en-NL" dirty="0"/>
          </a:p>
        </p:txBody>
      </p:sp>
      <p:sp>
        <p:nvSpPr>
          <p:cNvPr id="7" name="Slide Number Placeholder 6">
            <a:extLst>
              <a:ext uri="{FF2B5EF4-FFF2-40B4-BE49-F238E27FC236}">
                <a16:creationId xmlns:a16="http://schemas.microsoft.com/office/drawing/2014/main" id="{70488425-9AB2-48E6-8036-3ACBBBFDC5EF}"/>
              </a:ext>
            </a:extLst>
          </p:cNvPr>
          <p:cNvSpPr>
            <a:spLocks noGrp="1"/>
          </p:cNvSpPr>
          <p:nvPr>
            <p:ph type="sldNum" sz="quarter" idx="12"/>
          </p:nvPr>
        </p:nvSpPr>
        <p:spPr/>
        <p:txBody>
          <a:bodyPr/>
          <a:lstStyle/>
          <a:p>
            <a:fld id="{E7694F10-6EF0-4CE0-8B2D-5BE2A8ECFAF3}" type="slidenum">
              <a:rPr lang="en-GB" smtClean="0"/>
              <a:t>21</a:t>
            </a:fld>
            <a:endParaRPr lang="en-GB"/>
          </a:p>
        </p:txBody>
      </p:sp>
      <p:pic>
        <p:nvPicPr>
          <p:cNvPr id="10" name="Picture 9">
            <a:extLst>
              <a:ext uri="{FF2B5EF4-FFF2-40B4-BE49-F238E27FC236}">
                <a16:creationId xmlns:a16="http://schemas.microsoft.com/office/drawing/2014/main" id="{88FBB648-1569-4D35-9383-AC448D35A5BD}"/>
              </a:ext>
            </a:extLst>
          </p:cNvPr>
          <p:cNvPicPr>
            <a:picLocks noChangeAspect="1"/>
          </p:cNvPicPr>
          <p:nvPr/>
        </p:nvPicPr>
        <p:blipFill>
          <a:blip r:embed="rId2"/>
          <a:stretch>
            <a:fillRect/>
          </a:stretch>
        </p:blipFill>
        <p:spPr>
          <a:xfrm>
            <a:off x="3065011" y="1516792"/>
            <a:ext cx="2436068" cy="2436068"/>
          </a:xfrm>
          <a:prstGeom prst="rect">
            <a:avLst/>
          </a:prstGeom>
        </p:spPr>
      </p:pic>
      <p:pic>
        <p:nvPicPr>
          <p:cNvPr id="13" name="Picture 12">
            <a:extLst>
              <a:ext uri="{FF2B5EF4-FFF2-40B4-BE49-F238E27FC236}">
                <a16:creationId xmlns:a16="http://schemas.microsoft.com/office/drawing/2014/main" id="{B98D2C51-C1ED-47D7-980F-68CC0DB94121}"/>
              </a:ext>
            </a:extLst>
          </p:cNvPr>
          <p:cNvPicPr>
            <a:picLocks noChangeAspect="1"/>
          </p:cNvPicPr>
          <p:nvPr/>
        </p:nvPicPr>
        <p:blipFill>
          <a:blip r:embed="rId3"/>
          <a:stretch>
            <a:fillRect/>
          </a:stretch>
        </p:blipFill>
        <p:spPr>
          <a:xfrm>
            <a:off x="6690922" y="1592263"/>
            <a:ext cx="2285127" cy="2285127"/>
          </a:xfrm>
          <a:prstGeom prst="rect">
            <a:avLst/>
          </a:prstGeom>
        </p:spPr>
      </p:pic>
    </p:spTree>
    <p:extLst>
      <p:ext uri="{BB962C8B-B14F-4D97-AF65-F5344CB8AC3E}">
        <p14:creationId xmlns:p14="http://schemas.microsoft.com/office/powerpoint/2010/main" val="154088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5552-DDE4-4956-A2A0-39E62CC9AD09}"/>
              </a:ext>
            </a:extLst>
          </p:cNvPr>
          <p:cNvSpPr>
            <a:spLocks noGrp="1"/>
          </p:cNvSpPr>
          <p:nvPr>
            <p:ph type="title"/>
          </p:nvPr>
        </p:nvSpPr>
        <p:spPr/>
        <p:txBody>
          <a:bodyPr/>
          <a:lstStyle/>
          <a:p>
            <a:r>
              <a:rPr lang="en-US" dirty="0"/>
              <a:t>User groups</a:t>
            </a:r>
            <a:endParaRPr lang="en-NL" dirty="0"/>
          </a:p>
        </p:txBody>
      </p:sp>
      <p:sp>
        <p:nvSpPr>
          <p:cNvPr id="3" name="Content Placeholder 2">
            <a:extLst>
              <a:ext uri="{FF2B5EF4-FFF2-40B4-BE49-F238E27FC236}">
                <a16:creationId xmlns:a16="http://schemas.microsoft.com/office/drawing/2014/main" id="{210CBB41-4822-42F9-B0A5-AC062A8CCE5E}"/>
              </a:ext>
            </a:extLst>
          </p:cNvPr>
          <p:cNvSpPr>
            <a:spLocks noGrp="1"/>
          </p:cNvSpPr>
          <p:nvPr>
            <p:ph idx="1"/>
          </p:nvPr>
        </p:nvSpPr>
        <p:spPr>
          <a:xfrm>
            <a:off x="1341120" y="1600200"/>
            <a:ext cx="4754880" cy="4429379"/>
          </a:xfrm>
        </p:spPr>
        <p:txBody>
          <a:bodyPr>
            <a:normAutofit fontScale="92500" lnSpcReduction="10000"/>
          </a:bodyPr>
          <a:lstStyle/>
          <a:p>
            <a:r>
              <a:rPr lang="en-US" dirty="0"/>
              <a:t>Every user always has his/her own ‘user group’ where you can save your work.</a:t>
            </a:r>
          </a:p>
          <a:p>
            <a:r>
              <a:rPr lang="en-US" dirty="0"/>
              <a:t>On top of that you can be assigned as a member of one or more user groups.</a:t>
            </a:r>
          </a:p>
          <a:p>
            <a:pPr lvl="1"/>
            <a:r>
              <a:rPr lang="en-US" dirty="0"/>
              <a:t>For example, you can be assigned to a group based on your location as well as the department or project you are part of.</a:t>
            </a:r>
          </a:p>
          <a:p>
            <a:r>
              <a:rPr lang="en-US" dirty="0"/>
              <a:t>User groups are used to share views, exports, objects, selections, etc. </a:t>
            </a:r>
          </a:p>
          <a:p>
            <a:r>
              <a:rPr lang="en-US" dirty="0"/>
              <a:t>If desired, administrators can also assign KPI or hierarchy restrictions to a whole group. In this case, a KPI or hierarchy is restricted as a whole. </a:t>
            </a:r>
          </a:p>
          <a:p>
            <a:pPr lvl="1"/>
            <a:r>
              <a:rPr lang="en-US" dirty="0"/>
              <a:t>For example, if you do not want some users to see data on a very detailed level. </a:t>
            </a:r>
          </a:p>
        </p:txBody>
      </p:sp>
      <p:pic>
        <p:nvPicPr>
          <p:cNvPr id="7" name="Picture 6">
            <a:extLst>
              <a:ext uri="{FF2B5EF4-FFF2-40B4-BE49-F238E27FC236}">
                <a16:creationId xmlns:a16="http://schemas.microsoft.com/office/drawing/2014/main" id="{34A8B728-ED84-4947-997E-0A88EF4C6779}"/>
              </a:ext>
            </a:extLst>
          </p:cNvPr>
          <p:cNvPicPr>
            <a:picLocks noChangeAspect="1"/>
          </p:cNvPicPr>
          <p:nvPr/>
        </p:nvPicPr>
        <p:blipFill rotWithShape="1">
          <a:blip r:embed="rId2"/>
          <a:srcRect r="3415"/>
          <a:stretch/>
        </p:blipFill>
        <p:spPr>
          <a:xfrm>
            <a:off x="7765014" y="1600199"/>
            <a:ext cx="2159835" cy="43978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86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042D-4116-46CA-AED8-0D2DADC9F18F}"/>
              </a:ext>
            </a:extLst>
          </p:cNvPr>
          <p:cNvSpPr>
            <a:spLocks noGrp="1"/>
          </p:cNvSpPr>
          <p:nvPr>
            <p:ph type="title"/>
          </p:nvPr>
        </p:nvSpPr>
        <p:spPr/>
        <p:txBody>
          <a:bodyPr/>
          <a:lstStyle/>
          <a:p>
            <a:r>
              <a:rPr lang="en-US" dirty="0"/>
              <a:t>Saving views</a:t>
            </a:r>
            <a:endParaRPr lang="en-NL" dirty="0"/>
          </a:p>
        </p:txBody>
      </p:sp>
      <p:sp>
        <p:nvSpPr>
          <p:cNvPr id="3" name="Content Placeholder 2">
            <a:extLst>
              <a:ext uri="{FF2B5EF4-FFF2-40B4-BE49-F238E27FC236}">
                <a16:creationId xmlns:a16="http://schemas.microsoft.com/office/drawing/2014/main" id="{0F62A11A-E5B4-436D-9FB4-86A2302DB599}"/>
              </a:ext>
            </a:extLst>
          </p:cNvPr>
          <p:cNvSpPr>
            <a:spLocks noGrp="1"/>
          </p:cNvSpPr>
          <p:nvPr>
            <p:ph idx="1"/>
          </p:nvPr>
        </p:nvSpPr>
        <p:spPr>
          <a:xfrm>
            <a:off x="1341120" y="1592262"/>
            <a:ext cx="4677125" cy="4429125"/>
          </a:xfrm>
        </p:spPr>
        <p:txBody>
          <a:bodyPr>
            <a:normAutofit fontScale="85000" lnSpcReduction="20000"/>
          </a:bodyPr>
          <a:lstStyle/>
          <a:p>
            <a:r>
              <a:rPr lang="en-US" dirty="0"/>
              <a:t>You can save your current view at any time.</a:t>
            </a:r>
          </a:p>
          <a:p>
            <a:r>
              <a:rPr lang="en-US" dirty="0"/>
              <a:t>To save your current view go to the ‘views’ tab in the sidebar and click on the ‘…’ icon of the subfolder/group where you want to save your view and click “Add new view”.</a:t>
            </a:r>
          </a:p>
          <a:p>
            <a:r>
              <a:rPr lang="en-US" dirty="0"/>
              <a:t>To replace an existing view, click on the ‘…’ icon of an existing view.</a:t>
            </a:r>
          </a:p>
          <a:p>
            <a:r>
              <a:rPr lang="en-US" dirty="0"/>
              <a:t>Views saved within a user group can be opened and edited by anyone who is a member of this user group.</a:t>
            </a:r>
          </a:p>
          <a:p>
            <a:r>
              <a:rPr lang="en-US" dirty="0"/>
              <a:t>Share a link with a colleague </a:t>
            </a:r>
          </a:p>
          <a:p>
            <a:pPr lvl="1"/>
            <a:r>
              <a:rPr lang="en-US" dirty="0"/>
              <a:t>To quickly share a view with a colleague and not structurally save the view in a specific way you can click the ‘Get shareable link’ button at the top of the sidebar. </a:t>
            </a:r>
          </a:p>
          <a:p>
            <a:pPr lvl="1"/>
            <a:r>
              <a:rPr lang="en-US" dirty="0"/>
              <a:t>You can send the link to anyone, and they will open your view if they have the necessary authorization.</a:t>
            </a:r>
          </a:p>
          <a:p>
            <a:endParaRPr lang="en-NL" dirty="0"/>
          </a:p>
        </p:txBody>
      </p:sp>
      <p:sp>
        <p:nvSpPr>
          <p:cNvPr id="4" name="Slide Number Placeholder 3">
            <a:extLst>
              <a:ext uri="{FF2B5EF4-FFF2-40B4-BE49-F238E27FC236}">
                <a16:creationId xmlns:a16="http://schemas.microsoft.com/office/drawing/2014/main" id="{6FC30166-275B-4195-941F-327257CC4089}"/>
              </a:ext>
            </a:extLst>
          </p:cNvPr>
          <p:cNvSpPr>
            <a:spLocks noGrp="1"/>
          </p:cNvSpPr>
          <p:nvPr>
            <p:ph type="sldNum" sz="quarter" idx="12"/>
          </p:nvPr>
        </p:nvSpPr>
        <p:spPr/>
        <p:txBody>
          <a:bodyPr/>
          <a:lstStyle/>
          <a:p>
            <a:fld id="{E7694F10-6EF0-4CE0-8B2D-5BE2A8ECFAF3}" type="slidenum">
              <a:rPr lang="en-GB" smtClean="0"/>
              <a:t>23</a:t>
            </a:fld>
            <a:endParaRPr lang="en-GB"/>
          </a:p>
        </p:txBody>
      </p:sp>
      <p:pic>
        <p:nvPicPr>
          <p:cNvPr id="9" name="Picture 8">
            <a:extLst>
              <a:ext uri="{FF2B5EF4-FFF2-40B4-BE49-F238E27FC236}">
                <a16:creationId xmlns:a16="http://schemas.microsoft.com/office/drawing/2014/main" id="{ECB59A66-7F9D-40C1-8FAD-C9C06652A23F}"/>
              </a:ext>
            </a:extLst>
          </p:cNvPr>
          <p:cNvPicPr>
            <a:picLocks noChangeAspect="1"/>
          </p:cNvPicPr>
          <p:nvPr/>
        </p:nvPicPr>
        <p:blipFill rotWithShape="1">
          <a:blip r:embed="rId2">
            <a:extLst>
              <a:ext uri="{28A0092B-C50C-407E-A947-70E740481C1C}">
                <a14:useLocalDpi xmlns:a14="http://schemas.microsoft.com/office/drawing/2010/main" val="0"/>
              </a:ext>
            </a:extLst>
          </a:blip>
          <a:srcRect t="-10511" b="1731"/>
          <a:stretch/>
        </p:blipFill>
        <p:spPr>
          <a:xfrm>
            <a:off x="6908383" y="1402332"/>
            <a:ext cx="3360181" cy="328352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7B815928-E687-4C11-A887-AF1C70EBA0C8}"/>
              </a:ext>
            </a:extLst>
          </p:cNvPr>
          <p:cNvPicPr>
            <a:picLocks noChangeAspect="1"/>
          </p:cNvPicPr>
          <p:nvPr/>
        </p:nvPicPr>
        <p:blipFill>
          <a:blip r:embed="rId3"/>
          <a:stretch>
            <a:fillRect/>
          </a:stretch>
        </p:blipFill>
        <p:spPr>
          <a:xfrm>
            <a:off x="8442136" y="4462814"/>
            <a:ext cx="2952750" cy="118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203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0B74-F457-4444-A7F1-B729850EC593}"/>
              </a:ext>
            </a:extLst>
          </p:cNvPr>
          <p:cNvSpPr>
            <a:spLocks noGrp="1"/>
          </p:cNvSpPr>
          <p:nvPr>
            <p:ph type="title"/>
          </p:nvPr>
        </p:nvSpPr>
        <p:spPr/>
        <p:txBody>
          <a:bodyPr/>
          <a:lstStyle/>
          <a:p>
            <a:r>
              <a:rPr lang="en-US" dirty="0"/>
              <a:t>Saving quick objects</a:t>
            </a:r>
            <a:endParaRPr lang="en-NL" dirty="0"/>
          </a:p>
        </p:txBody>
      </p:sp>
      <p:sp>
        <p:nvSpPr>
          <p:cNvPr id="3" name="Content Placeholder 2">
            <a:extLst>
              <a:ext uri="{FF2B5EF4-FFF2-40B4-BE49-F238E27FC236}">
                <a16:creationId xmlns:a16="http://schemas.microsoft.com/office/drawing/2014/main" id="{279614F4-13D7-4EEA-A273-E38245E1481B}"/>
              </a:ext>
            </a:extLst>
          </p:cNvPr>
          <p:cNvSpPr>
            <a:spLocks noGrp="1"/>
          </p:cNvSpPr>
          <p:nvPr>
            <p:ph idx="1"/>
          </p:nvPr>
        </p:nvSpPr>
        <p:spPr>
          <a:xfrm>
            <a:off x="1341120" y="1600200"/>
            <a:ext cx="4754880" cy="4429379"/>
          </a:xfrm>
        </p:spPr>
        <p:txBody>
          <a:bodyPr/>
          <a:lstStyle/>
          <a:p>
            <a:r>
              <a:rPr lang="en-US" dirty="0"/>
              <a:t>Quick objects are a convenient way to add specific or frequently used object to other views.</a:t>
            </a:r>
          </a:p>
          <a:p>
            <a:r>
              <a:rPr lang="en-US" dirty="0"/>
              <a:t>You can save and share any individual table, graph or other object.</a:t>
            </a:r>
          </a:p>
          <a:p>
            <a:r>
              <a:rPr lang="en-US" dirty="0"/>
              <a:t>Save or open an active object via the ‘quick objects’ tab in the sidebar.</a:t>
            </a:r>
            <a:endParaRPr lang="en-NL" dirty="0"/>
          </a:p>
        </p:txBody>
      </p:sp>
      <p:sp>
        <p:nvSpPr>
          <p:cNvPr id="4" name="Slide Number Placeholder 3">
            <a:extLst>
              <a:ext uri="{FF2B5EF4-FFF2-40B4-BE49-F238E27FC236}">
                <a16:creationId xmlns:a16="http://schemas.microsoft.com/office/drawing/2014/main" id="{04E1FF76-79C5-4E60-9810-A52BBBF5DA57}"/>
              </a:ext>
            </a:extLst>
          </p:cNvPr>
          <p:cNvSpPr>
            <a:spLocks noGrp="1"/>
          </p:cNvSpPr>
          <p:nvPr>
            <p:ph type="sldNum" sz="quarter" idx="12"/>
          </p:nvPr>
        </p:nvSpPr>
        <p:spPr/>
        <p:txBody>
          <a:bodyPr/>
          <a:lstStyle/>
          <a:p>
            <a:fld id="{E7694F10-6EF0-4CE0-8B2D-5BE2A8ECFAF3}" type="slidenum">
              <a:rPr lang="en-GB" smtClean="0"/>
              <a:t>24</a:t>
            </a:fld>
            <a:endParaRPr lang="en-GB"/>
          </a:p>
        </p:txBody>
      </p:sp>
      <p:sp>
        <p:nvSpPr>
          <p:cNvPr id="5" name="Rectangle 4">
            <a:extLst>
              <a:ext uri="{FF2B5EF4-FFF2-40B4-BE49-F238E27FC236}">
                <a16:creationId xmlns:a16="http://schemas.microsoft.com/office/drawing/2014/main" id="{6FE24461-9742-48AB-89C4-7D443AF76922}"/>
              </a:ext>
            </a:extLst>
          </p:cNvPr>
          <p:cNvSpPr/>
          <p:nvPr/>
        </p:nvSpPr>
        <p:spPr>
          <a:xfrm>
            <a:off x="1646194" y="4201646"/>
            <a:ext cx="4127486" cy="1623800"/>
          </a:xfrm>
          <a:prstGeom prst="rect">
            <a:avLst/>
          </a:prstGeom>
          <a:noFill/>
          <a:ln>
            <a:solidFill>
              <a:srgbClr val="F87C1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0E2A3E"/>
                </a:solidFill>
              </a:rPr>
              <a:t>Tip:</a:t>
            </a:r>
          </a:p>
          <a:p>
            <a:pPr algn="ctr"/>
            <a:r>
              <a:rPr lang="en-US" sz="1600" b="1" i="1" dirty="0">
                <a:solidFill>
                  <a:srgbClr val="0E2A3E"/>
                </a:solidFill>
              </a:rPr>
              <a:t> An object is “active” when the small toolbar above the object is highlighted</a:t>
            </a:r>
          </a:p>
          <a:p>
            <a:pPr algn="ctr"/>
            <a:r>
              <a:rPr lang="en-US" sz="1600" b="1" i="1" dirty="0">
                <a:solidFill>
                  <a:srgbClr val="0E2A3E"/>
                </a:solidFill>
              </a:rPr>
              <a:t>(the map is activated in this example)</a:t>
            </a:r>
          </a:p>
          <a:p>
            <a:pPr algn="ctr"/>
            <a:endParaRPr lang="en-US" sz="1600" b="1" i="1" dirty="0">
              <a:solidFill>
                <a:srgbClr val="0E2A3E"/>
              </a:solidFill>
            </a:endParaRPr>
          </a:p>
          <a:p>
            <a:pPr algn="ctr"/>
            <a:r>
              <a:rPr lang="en-US" sz="1600" b="1" i="1" dirty="0">
                <a:solidFill>
                  <a:srgbClr val="0E2A3E"/>
                </a:solidFill>
              </a:rPr>
              <a:t>You can “activate” an object by clicking on it.</a:t>
            </a:r>
          </a:p>
        </p:txBody>
      </p:sp>
      <p:pic>
        <p:nvPicPr>
          <p:cNvPr id="8" name="Picture 7">
            <a:extLst>
              <a:ext uri="{FF2B5EF4-FFF2-40B4-BE49-F238E27FC236}">
                <a16:creationId xmlns:a16="http://schemas.microsoft.com/office/drawing/2014/main" id="{9975B5AB-B6A3-43C1-AE41-301BADEE3D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58110" y="2358991"/>
            <a:ext cx="4210050" cy="3073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20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0B74-F457-4444-A7F1-B729850EC593}"/>
              </a:ext>
            </a:extLst>
          </p:cNvPr>
          <p:cNvSpPr>
            <a:spLocks noGrp="1"/>
          </p:cNvSpPr>
          <p:nvPr>
            <p:ph type="title"/>
          </p:nvPr>
        </p:nvSpPr>
        <p:spPr/>
        <p:txBody>
          <a:bodyPr/>
          <a:lstStyle/>
          <a:p>
            <a:r>
              <a:rPr lang="en-US" dirty="0"/>
              <a:t>Saving quick selections</a:t>
            </a:r>
            <a:endParaRPr lang="en-NL" dirty="0"/>
          </a:p>
        </p:txBody>
      </p:sp>
      <p:sp>
        <p:nvSpPr>
          <p:cNvPr id="3" name="Content Placeholder 2">
            <a:extLst>
              <a:ext uri="{FF2B5EF4-FFF2-40B4-BE49-F238E27FC236}">
                <a16:creationId xmlns:a16="http://schemas.microsoft.com/office/drawing/2014/main" id="{279614F4-13D7-4EEA-A273-E38245E1481B}"/>
              </a:ext>
            </a:extLst>
          </p:cNvPr>
          <p:cNvSpPr>
            <a:spLocks noGrp="1"/>
          </p:cNvSpPr>
          <p:nvPr>
            <p:ph idx="1"/>
          </p:nvPr>
        </p:nvSpPr>
        <p:spPr>
          <a:xfrm>
            <a:off x="1341120" y="1600200"/>
            <a:ext cx="5124994" cy="4429379"/>
          </a:xfrm>
        </p:spPr>
        <p:txBody>
          <a:bodyPr/>
          <a:lstStyle/>
          <a:p>
            <a:r>
              <a:rPr lang="en-US" dirty="0"/>
              <a:t>Quick Selection are convenient when you want to use your data selection for multiple views. </a:t>
            </a:r>
          </a:p>
          <a:p>
            <a:r>
              <a:rPr lang="en-US" dirty="0"/>
              <a:t>You can save and share any set of filters via Quick Selections.</a:t>
            </a:r>
          </a:p>
          <a:p>
            <a:r>
              <a:rPr lang="en-US" dirty="0"/>
              <a:t>Save a your current set of filters as a quick selection via the ‘quick selections’ tab in the sidebar. </a:t>
            </a:r>
          </a:p>
          <a:p>
            <a:r>
              <a:rPr lang="en-US" dirty="0"/>
              <a:t>Open a previously saved quick selection by clicking the quick selection in the sidebar.</a:t>
            </a:r>
          </a:p>
          <a:p>
            <a:endParaRPr lang="en-NL" dirty="0"/>
          </a:p>
        </p:txBody>
      </p:sp>
      <p:sp>
        <p:nvSpPr>
          <p:cNvPr id="4" name="Slide Number Placeholder 3">
            <a:extLst>
              <a:ext uri="{FF2B5EF4-FFF2-40B4-BE49-F238E27FC236}">
                <a16:creationId xmlns:a16="http://schemas.microsoft.com/office/drawing/2014/main" id="{04E1FF76-79C5-4E60-9810-A52BBBF5DA57}"/>
              </a:ext>
            </a:extLst>
          </p:cNvPr>
          <p:cNvSpPr>
            <a:spLocks noGrp="1"/>
          </p:cNvSpPr>
          <p:nvPr>
            <p:ph type="sldNum" sz="quarter" idx="12"/>
          </p:nvPr>
        </p:nvSpPr>
        <p:spPr/>
        <p:txBody>
          <a:bodyPr/>
          <a:lstStyle/>
          <a:p>
            <a:fld id="{E7694F10-6EF0-4CE0-8B2D-5BE2A8ECFAF3}" type="slidenum">
              <a:rPr lang="en-GB" smtClean="0"/>
              <a:t>25</a:t>
            </a:fld>
            <a:endParaRPr lang="en-GB"/>
          </a:p>
        </p:txBody>
      </p:sp>
      <p:pic>
        <p:nvPicPr>
          <p:cNvPr id="8" name="Picture 7">
            <a:extLst>
              <a:ext uri="{FF2B5EF4-FFF2-40B4-BE49-F238E27FC236}">
                <a16:creationId xmlns:a16="http://schemas.microsoft.com/office/drawing/2014/main" id="{9975B5AB-B6A3-43C1-AE41-301BADEE3D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48405" y="1936806"/>
            <a:ext cx="4278915" cy="3189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315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2942-E9C5-41F6-B062-35D265502DBC}"/>
              </a:ext>
            </a:extLst>
          </p:cNvPr>
          <p:cNvSpPr>
            <a:spLocks noGrp="1"/>
          </p:cNvSpPr>
          <p:nvPr>
            <p:ph type="title"/>
          </p:nvPr>
        </p:nvSpPr>
        <p:spPr/>
        <p:txBody>
          <a:bodyPr/>
          <a:lstStyle/>
          <a:p>
            <a:r>
              <a:rPr lang="en-US" dirty="0"/>
              <a:t>Saving exports</a:t>
            </a:r>
            <a:endParaRPr lang="en-NL" dirty="0"/>
          </a:p>
        </p:txBody>
      </p:sp>
      <p:sp>
        <p:nvSpPr>
          <p:cNvPr id="3" name="Content Placeholder 2">
            <a:extLst>
              <a:ext uri="{FF2B5EF4-FFF2-40B4-BE49-F238E27FC236}">
                <a16:creationId xmlns:a16="http://schemas.microsoft.com/office/drawing/2014/main" id="{09E5B04B-B23C-4BF3-9F0C-C84D1C655E2A}"/>
              </a:ext>
            </a:extLst>
          </p:cNvPr>
          <p:cNvSpPr>
            <a:spLocks noGrp="1"/>
          </p:cNvSpPr>
          <p:nvPr>
            <p:ph idx="1"/>
          </p:nvPr>
        </p:nvSpPr>
        <p:spPr>
          <a:xfrm>
            <a:off x="1341120" y="1600200"/>
            <a:ext cx="6329680" cy="4429379"/>
          </a:xfrm>
        </p:spPr>
        <p:txBody>
          <a:bodyPr/>
          <a:lstStyle/>
          <a:p>
            <a:r>
              <a:rPr lang="en-US" dirty="0"/>
              <a:t>Exports that have been saved in the desktop application can easily be repeated by opening them from the sidebar.</a:t>
            </a:r>
          </a:p>
          <a:p>
            <a:r>
              <a:rPr lang="en-US" dirty="0"/>
              <a:t>Currently it is not yet possible to save exports in the web-app</a:t>
            </a:r>
          </a:p>
          <a:p>
            <a:pPr lvl="1"/>
            <a:r>
              <a:rPr lang="en-US" i="1" dirty="0"/>
              <a:t>This will be added soon</a:t>
            </a:r>
            <a:endParaRPr lang="en-NL" i="1" dirty="0"/>
          </a:p>
        </p:txBody>
      </p:sp>
      <p:sp>
        <p:nvSpPr>
          <p:cNvPr id="4" name="Slide Number Placeholder 3">
            <a:extLst>
              <a:ext uri="{FF2B5EF4-FFF2-40B4-BE49-F238E27FC236}">
                <a16:creationId xmlns:a16="http://schemas.microsoft.com/office/drawing/2014/main" id="{0CB3B813-9CF3-47F7-B600-62F0B1CA57E6}"/>
              </a:ext>
            </a:extLst>
          </p:cNvPr>
          <p:cNvSpPr>
            <a:spLocks noGrp="1"/>
          </p:cNvSpPr>
          <p:nvPr>
            <p:ph type="sldNum" sz="quarter" idx="12"/>
          </p:nvPr>
        </p:nvSpPr>
        <p:spPr/>
        <p:txBody>
          <a:bodyPr/>
          <a:lstStyle/>
          <a:p>
            <a:fld id="{E7694F10-6EF0-4CE0-8B2D-5BE2A8ECFAF3}" type="slidenum">
              <a:rPr lang="en-GB" smtClean="0"/>
              <a:t>26</a:t>
            </a:fld>
            <a:endParaRPr lang="en-GB"/>
          </a:p>
        </p:txBody>
      </p:sp>
    </p:spTree>
    <p:extLst>
      <p:ext uri="{BB962C8B-B14F-4D97-AF65-F5344CB8AC3E}">
        <p14:creationId xmlns:p14="http://schemas.microsoft.com/office/powerpoint/2010/main" val="14198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AFA753-8AAB-4AF1-86FC-11C9FD5C156F}"/>
              </a:ext>
            </a:extLst>
          </p:cNvPr>
          <p:cNvSpPr txBox="1">
            <a:spLocks/>
          </p:cNvSpPr>
          <p:nvPr/>
        </p:nvSpPr>
        <p:spPr>
          <a:xfrm>
            <a:off x="1524000" y="4303776"/>
            <a:ext cx="9144000" cy="822960"/>
          </a:xfrm>
          <a:prstGeom prst="rect">
            <a:avLst/>
          </a:prstGeom>
          <a:ln>
            <a:noFill/>
          </a:ln>
        </p:spPr>
        <p:txBody>
          <a:bodyPr vert="horz" lIns="91440" tIns="45720" rIns="91440" bIns="45720" rtlCol="0" anchor="b">
            <a:normAutofit/>
          </a:bodyPr>
          <a:lstStyle>
            <a:lvl1pPr marL="0" indent="0" algn="ctr" defTabSz="914400" rtl="0" eaLnBrk="1" latinLnBrk="0" hangingPunct="1">
              <a:lnSpc>
                <a:spcPct val="90000"/>
              </a:lnSpc>
              <a:spcBef>
                <a:spcPct val="0"/>
              </a:spcBef>
              <a:buFont typeface="Arial" pitchFamily="34" charset="0"/>
              <a:buNone/>
              <a:defRPr sz="5200" b="0" kern="1200">
                <a:solidFill>
                  <a:schemeClr val="tx1"/>
                </a:solidFill>
                <a:latin typeface="+mj-lt"/>
                <a:ea typeface="+mj-ea"/>
                <a:cs typeface="+mj-cs"/>
              </a:defRPr>
            </a:lvl1pPr>
          </a:lstStyle>
          <a:p>
            <a:r>
              <a:rPr lang="en-US" dirty="0"/>
              <a:t>Customizing graphs and tables</a:t>
            </a:r>
            <a:endParaRPr lang="en-NL" dirty="0"/>
          </a:p>
        </p:txBody>
      </p:sp>
      <p:pic>
        <p:nvPicPr>
          <p:cNvPr id="2" name="Picture 1">
            <a:extLst>
              <a:ext uri="{FF2B5EF4-FFF2-40B4-BE49-F238E27FC236}">
                <a16:creationId xmlns:a16="http://schemas.microsoft.com/office/drawing/2014/main" id="{0973C177-3784-4AD5-B6E9-97BB8F41BCC6}"/>
              </a:ext>
            </a:extLst>
          </p:cNvPr>
          <p:cNvPicPr>
            <a:picLocks noChangeAspect="1"/>
          </p:cNvPicPr>
          <p:nvPr/>
        </p:nvPicPr>
        <p:blipFill>
          <a:blip r:embed="rId2"/>
          <a:stretch>
            <a:fillRect/>
          </a:stretch>
        </p:blipFill>
        <p:spPr>
          <a:xfrm>
            <a:off x="4496849" y="563418"/>
            <a:ext cx="3583959" cy="3762519"/>
          </a:xfrm>
          <a:prstGeom prst="rect">
            <a:avLst/>
          </a:prstGeom>
        </p:spPr>
      </p:pic>
      <p:sp>
        <p:nvSpPr>
          <p:cNvPr id="5" name="Slide Number Placeholder 4">
            <a:extLst>
              <a:ext uri="{FF2B5EF4-FFF2-40B4-BE49-F238E27FC236}">
                <a16:creationId xmlns:a16="http://schemas.microsoft.com/office/drawing/2014/main" id="{0B00FDFB-CBDB-40D5-9F5A-6CFAFAC6018A}"/>
              </a:ext>
            </a:extLst>
          </p:cNvPr>
          <p:cNvSpPr>
            <a:spLocks noGrp="1"/>
          </p:cNvSpPr>
          <p:nvPr>
            <p:ph type="sldNum" sz="quarter" idx="12"/>
          </p:nvPr>
        </p:nvSpPr>
        <p:spPr/>
        <p:txBody>
          <a:bodyPr/>
          <a:lstStyle/>
          <a:p>
            <a:fld id="{E7694F10-6EF0-4CE0-8B2D-5BE2A8ECFAF3}" type="slidenum">
              <a:rPr lang="en-GB" smtClean="0"/>
              <a:t>27</a:t>
            </a:fld>
            <a:endParaRPr lang="en-GB"/>
          </a:p>
        </p:txBody>
      </p:sp>
    </p:spTree>
    <p:extLst>
      <p:ext uri="{BB962C8B-B14F-4D97-AF65-F5344CB8AC3E}">
        <p14:creationId xmlns:p14="http://schemas.microsoft.com/office/powerpoint/2010/main" val="41590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9336-831C-4EA8-A859-0077138FC7D4}"/>
              </a:ext>
            </a:extLst>
          </p:cNvPr>
          <p:cNvSpPr>
            <a:spLocks noGrp="1"/>
          </p:cNvSpPr>
          <p:nvPr>
            <p:ph type="title"/>
          </p:nvPr>
        </p:nvSpPr>
        <p:spPr/>
        <p:txBody>
          <a:bodyPr/>
          <a:lstStyle/>
          <a:p>
            <a:r>
              <a:rPr lang="en-GB" dirty="0"/>
              <a:t>Table settings – Customizing your table</a:t>
            </a:r>
            <a:endParaRPr lang="en-NL" dirty="0"/>
          </a:p>
        </p:txBody>
      </p:sp>
      <p:sp>
        <p:nvSpPr>
          <p:cNvPr id="3" name="Content Placeholder 2">
            <a:extLst>
              <a:ext uri="{FF2B5EF4-FFF2-40B4-BE49-F238E27FC236}">
                <a16:creationId xmlns:a16="http://schemas.microsoft.com/office/drawing/2014/main" id="{07C99778-CD9A-4FA9-B39F-85DF897D25AC}"/>
              </a:ext>
            </a:extLst>
          </p:cNvPr>
          <p:cNvSpPr>
            <a:spLocks noGrp="1"/>
          </p:cNvSpPr>
          <p:nvPr>
            <p:ph idx="1"/>
          </p:nvPr>
        </p:nvSpPr>
        <p:spPr>
          <a:xfrm>
            <a:off x="1341119" y="1600200"/>
            <a:ext cx="4828771" cy="4429379"/>
          </a:xfrm>
        </p:spPr>
        <p:txBody>
          <a:bodyPr>
            <a:normAutofit lnSpcReduction="10000"/>
          </a:bodyPr>
          <a:lstStyle/>
          <a:p>
            <a:r>
              <a:rPr lang="en-GB" dirty="0"/>
              <a:t>Most table settings are set per KPI, in the ‘Edit KPI dialog’, which is found in the dropdown menu of a table.</a:t>
            </a:r>
          </a:p>
          <a:p>
            <a:pPr lvl="1"/>
            <a:r>
              <a:rPr lang="en-GB" dirty="0"/>
              <a:t>Nr of decimals can be adjusted when you do not like the default properties.</a:t>
            </a:r>
          </a:p>
          <a:p>
            <a:pPr lvl="1"/>
            <a:r>
              <a:rPr lang="en-GB" dirty="0"/>
              <a:t>Conditional formatting thresholds can be defined as well as the </a:t>
            </a:r>
            <a:r>
              <a:rPr lang="en-GB" dirty="0" err="1"/>
              <a:t>color</a:t>
            </a:r>
            <a:r>
              <a:rPr lang="en-GB" dirty="0"/>
              <a:t> schemes.</a:t>
            </a:r>
          </a:p>
          <a:p>
            <a:pPr lvl="1"/>
            <a:r>
              <a:rPr lang="en-GB" dirty="0"/>
              <a:t>Use the Top/bottom functionality to only show interesting cases to </a:t>
            </a:r>
            <a:r>
              <a:rPr lang="en-GB" dirty="0" err="1"/>
              <a:t>analyze</a:t>
            </a:r>
            <a:r>
              <a:rPr lang="en-GB" dirty="0"/>
              <a:t>.</a:t>
            </a:r>
          </a:p>
          <a:p>
            <a:r>
              <a:rPr lang="en-GB" dirty="0"/>
              <a:t>Right-click a dimension header to enable row subtotals (pivot-table style).</a:t>
            </a:r>
          </a:p>
          <a:p>
            <a:r>
              <a:rPr lang="en-GB" dirty="0"/>
              <a:t>The settings above will only impact your</a:t>
            </a:r>
            <a:br>
              <a:rPr lang="en-GB" dirty="0"/>
            </a:br>
            <a:r>
              <a:rPr lang="en-GB" dirty="0"/>
              <a:t>table within that view. Not all other</a:t>
            </a:r>
            <a:br>
              <a:rPr lang="en-GB" dirty="0"/>
            </a:br>
            <a:r>
              <a:rPr lang="en-GB" dirty="0"/>
              <a:t>reporting.</a:t>
            </a:r>
          </a:p>
        </p:txBody>
      </p:sp>
      <p:sp>
        <p:nvSpPr>
          <p:cNvPr id="8" name="Slide Number Placeholder 7">
            <a:extLst>
              <a:ext uri="{FF2B5EF4-FFF2-40B4-BE49-F238E27FC236}">
                <a16:creationId xmlns:a16="http://schemas.microsoft.com/office/drawing/2014/main" id="{70309D01-5D9C-407C-AADF-728555063FB8}"/>
              </a:ext>
            </a:extLst>
          </p:cNvPr>
          <p:cNvSpPr>
            <a:spLocks noGrp="1"/>
          </p:cNvSpPr>
          <p:nvPr>
            <p:ph type="sldNum" sz="quarter" idx="12"/>
          </p:nvPr>
        </p:nvSpPr>
        <p:spPr/>
        <p:txBody>
          <a:bodyPr/>
          <a:lstStyle/>
          <a:p>
            <a:fld id="{E7694F10-6EF0-4CE0-8B2D-5BE2A8ECFAF3}" type="slidenum">
              <a:rPr lang="en-GB" smtClean="0"/>
              <a:t>28</a:t>
            </a:fld>
            <a:endParaRPr lang="en-GB"/>
          </a:p>
        </p:txBody>
      </p:sp>
      <p:pic>
        <p:nvPicPr>
          <p:cNvPr id="10" name="Picture 9">
            <a:extLst>
              <a:ext uri="{FF2B5EF4-FFF2-40B4-BE49-F238E27FC236}">
                <a16:creationId xmlns:a16="http://schemas.microsoft.com/office/drawing/2014/main" id="{C9352A64-5170-409C-B56A-63274FEAC1ED}"/>
              </a:ext>
            </a:extLst>
          </p:cNvPr>
          <p:cNvPicPr>
            <a:picLocks noChangeAspect="1"/>
          </p:cNvPicPr>
          <p:nvPr/>
        </p:nvPicPr>
        <p:blipFill>
          <a:blip r:embed="rId2"/>
          <a:stretch>
            <a:fillRect/>
          </a:stretch>
        </p:blipFill>
        <p:spPr>
          <a:xfrm>
            <a:off x="755041" y="2286000"/>
            <a:ext cx="397302" cy="38002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316BBA7-8CEF-4157-A3ED-D8AFCC8AB3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3814889"/>
            <a:ext cx="3978788" cy="229451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55DB62E-3869-4EE1-ACEA-4FD4DF52078E}"/>
              </a:ext>
            </a:extLst>
          </p:cNvPr>
          <p:cNvPicPr>
            <a:picLocks noChangeAspect="1"/>
          </p:cNvPicPr>
          <p:nvPr/>
        </p:nvPicPr>
        <p:blipFill rotWithShape="1">
          <a:blip r:embed="rId4">
            <a:extLst>
              <a:ext uri="{28A0092B-C50C-407E-A947-70E740481C1C}">
                <a14:useLocalDpi xmlns:a14="http://schemas.microsoft.com/office/drawing/2010/main" val="0"/>
              </a:ext>
            </a:extLst>
          </a:blip>
          <a:srcRect t="-5182" b="-9530"/>
          <a:stretch/>
        </p:blipFill>
        <p:spPr>
          <a:xfrm>
            <a:off x="8095040" y="1421679"/>
            <a:ext cx="3673103" cy="4599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321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9336-831C-4EA8-A859-0077138FC7D4}"/>
              </a:ext>
            </a:extLst>
          </p:cNvPr>
          <p:cNvSpPr>
            <a:spLocks noGrp="1"/>
          </p:cNvSpPr>
          <p:nvPr>
            <p:ph type="title"/>
          </p:nvPr>
        </p:nvSpPr>
        <p:spPr/>
        <p:txBody>
          <a:bodyPr/>
          <a:lstStyle/>
          <a:p>
            <a:r>
              <a:rPr lang="en-GB" dirty="0"/>
              <a:t>Graph settings – Customizing your graph</a:t>
            </a:r>
            <a:endParaRPr lang="en-NL" dirty="0"/>
          </a:p>
        </p:txBody>
      </p:sp>
      <p:sp>
        <p:nvSpPr>
          <p:cNvPr id="3" name="Content Placeholder 2">
            <a:extLst>
              <a:ext uri="{FF2B5EF4-FFF2-40B4-BE49-F238E27FC236}">
                <a16:creationId xmlns:a16="http://schemas.microsoft.com/office/drawing/2014/main" id="{07C99778-CD9A-4FA9-B39F-85DF897D25AC}"/>
              </a:ext>
            </a:extLst>
          </p:cNvPr>
          <p:cNvSpPr>
            <a:spLocks noGrp="1"/>
          </p:cNvSpPr>
          <p:nvPr>
            <p:ph idx="1"/>
          </p:nvPr>
        </p:nvSpPr>
        <p:spPr>
          <a:xfrm>
            <a:off x="1341119" y="1600200"/>
            <a:ext cx="4828771" cy="4429379"/>
          </a:xfrm>
        </p:spPr>
        <p:txBody>
          <a:bodyPr>
            <a:normAutofit fontScale="85000" lnSpcReduction="20000"/>
          </a:bodyPr>
          <a:lstStyle/>
          <a:p>
            <a:r>
              <a:rPr lang="en-GB" dirty="0"/>
              <a:t>Chart types</a:t>
            </a:r>
          </a:p>
          <a:p>
            <a:pPr lvl="1"/>
            <a:r>
              <a:rPr lang="en-GB" dirty="0"/>
              <a:t>Bar, Line, Bubble or Waterfall</a:t>
            </a:r>
          </a:p>
          <a:p>
            <a:pPr lvl="1"/>
            <a:r>
              <a:rPr lang="en-GB" dirty="0"/>
              <a:t>Horizontal or vertical</a:t>
            </a:r>
          </a:p>
          <a:p>
            <a:r>
              <a:rPr lang="en-GB" dirty="0"/>
              <a:t>Sorting options </a:t>
            </a:r>
          </a:p>
          <a:p>
            <a:r>
              <a:rPr lang="en-GB" dirty="0"/>
              <a:t>Top/bottom</a:t>
            </a:r>
          </a:p>
          <a:p>
            <a:pPr lvl="1"/>
            <a:r>
              <a:rPr lang="en-GB" dirty="0"/>
              <a:t>For example, show only top 10 biggest propositions</a:t>
            </a:r>
          </a:p>
          <a:p>
            <a:pPr lvl="1"/>
            <a:r>
              <a:rPr lang="en-GB" dirty="0"/>
              <a:t>Can also be based on biggest difference (YoY) </a:t>
            </a:r>
          </a:p>
          <a:p>
            <a:r>
              <a:rPr lang="en-GB" dirty="0"/>
              <a:t>Graph elements can be hidden</a:t>
            </a:r>
          </a:p>
          <a:p>
            <a:pPr lvl="1"/>
            <a:r>
              <a:rPr lang="en-GB" dirty="0"/>
              <a:t>Axis title, X-axis, Legend</a:t>
            </a:r>
          </a:p>
          <a:p>
            <a:pPr lvl="1"/>
            <a:r>
              <a:rPr lang="en-GB" dirty="0"/>
              <a:t>Convenient when you want to create more space </a:t>
            </a:r>
          </a:p>
          <a:p>
            <a:r>
              <a:rPr lang="en-GB" dirty="0"/>
              <a:t>Label options</a:t>
            </a:r>
          </a:p>
          <a:p>
            <a:pPr lvl="1"/>
            <a:r>
              <a:rPr lang="en-GB" dirty="0"/>
              <a:t>To enable/disable labels click the eye icon per KPI</a:t>
            </a:r>
          </a:p>
          <a:p>
            <a:pPr lvl="1"/>
            <a:r>
              <a:rPr lang="en-GB" dirty="0"/>
              <a:t>For more specific label settings, click on the KPI to open the KPI label menu</a:t>
            </a:r>
          </a:p>
          <a:p>
            <a:endParaRPr lang="en-GB" dirty="0"/>
          </a:p>
        </p:txBody>
      </p:sp>
      <p:sp>
        <p:nvSpPr>
          <p:cNvPr id="7" name="Slide Number Placeholder 6">
            <a:extLst>
              <a:ext uri="{FF2B5EF4-FFF2-40B4-BE49-F238E27FC236}">
                <a16:creationId xmlns:a16="http://schemas.microsoft.com/office/drawing/2014/main" id="{1597CE8F-59C3-4700-A4CD-D5669467705B}"/>
              </a:ext>
            </a:extLst>
          </p:cNvPr>
          <p:cNvSpPr>
            <a:spLocks noGrp="1"/>
          </p:cNvSpPr>
          <p:nvPr>
            <p:ph type="sldNum" sz="quarter" idx="12"/>
          </p:nvPr>
        </p:nvSpPr>
        <p:spPr/>
        <p:txBody>
          <a:bodyPr/>
          <a:lstStyle/>
          <a:p>
            <a:fld id="{E7694F10-6EF0-4CE0-8B2D-5BE2A8ECFAF3}" type="slidenum">
              <a:rPr lang="en-GB" smtClean="0"/>
              <a:t>29</a:t>
            </a:fld>
            <a:endParaRPr lang="en-GB"/>
          </a:p>
        </p:txBody>
      </p:sp>
      <p:pic>
        <p:nvPicPr>
          <p:cNvPr id="6" name="Picture 5">
            <a:extLst>
              <a:ext uri="{FF2B5EF4-FFF2-40B4-BE49-F238E27FC236}">
                <a16:creationId xmlns:a16="http://schemas.microsoft.com/office/drawing/2014/main" id="{BCFB3A0B-19E8-4916-978B-FDE58AF295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21800" y="1736815"/>
            <a:ext cx="2798088" cy="42845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8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A0A0-CCFD-4E83-BB8E-34AB89C18787}"/>
              </a:ext>
            </a:extLst>
          </p:cNvPr>
          <p:cNvSpPr>
            <a:spLocks noGrp="1"/>
          </p:cNvSpPr>
          <p:nvPr>
            <p:ph type="title"/>
          </p:nvPr>
        </p:nvSpPr>
        <p:spPr>
          <a:xfrm>
            <a:off x="1524000" y="4303776"/>
            <a:ext cx="9144000" cy="822960"/>
          </a:xfrm>
        </p:spPr>
        <p:txBody>
          <a:bodyPr/>
          <a:lstStyle/>
          <a:p>
            <a:r>
              <a:rPr lang="en-US" dirty="0"/>
              <a:t>Getting started</a:t>
            </a:r>
            <a:endParaRPr lang="en-NL" dirty="0"/>
          </a:p>
        </p:txBody>
      </p:sp>
      <p:sp>
        <p:nvSpPr>
          <p:cNvPr id="3" name="Text Placeholder 2">
            <a:extLst>
              <a:ext uri="{FF2B5EF4-FFF2-40B4-BE49-F238E27FC236}">
                <a16:creationId xmlns:a16="http://schemas.microsoft.com/office/drawing/2014/main" id="{26D0912F-7766-42C9-9D17-24DB1934D9DF}"/>
              </a:ext>
            </a:extLst>
          </p:cNvPr>
          <p:cNvSpPr>
            <a:spLocks noGrp="1"/>
          </p:cNvSpPr>
          <p:nvPr>
            <p:ph type="body" idx="1"/>
          </p:nvPr>
        </p:nvSpPr>
        <p:spPr>
          <a:xfrm>
            <a:off x="1200151" y="5126736"/>
            <a:ext cx="9972674" cy="1143000"/>
          </a:xfrm>
        </p:spPr>
        <p:txBody>
          <a:bodyPr>
            <a:normAutofit/>
          </a:bodyPr>
          <a:lstStyle/>
          <a:p>
            <a:endParaRPr lang="en-NL" sz="2000" dirty="0"/>
          </a:p>
        </p:txBody>
      </p:sp>
      <p:pic>
        <p:nvPicPr>
          <p:cNvPr id="5" name="Picture 4">
            <a:extLst>
              <a:ext uri="{FF2B5EF4-FFF2-40B4-BE49-F238E27FC236}">
                <a16:creationId xmlns:a16="http://schemas.microsoft.com/office/drawing/2014/main" id="{4E0BC4A2-B0C6-4496-A303-1F2CBF262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577" y="807408"/>
            <a:ext cx="3357822" cy="3357822"/>
          </a:xfrm>
          <a:prstGeom prst="rect">
            <a:avLst/>
          </a:prstGeom>
        </p:spPr>
      </p:pic>
      <p:sp>
        <p:nvSpPr>
          <p:cNvPr id="7" name="Slide Number Placeholder 6">
            <a:extLst>
              <a:ext uri="{FF2B5EF4-FFF2-40B4-BE49-F238E27FC236}">
                <a16:creationId xmlns:a16="http://schemas.microsoft.com/office/drawing/2014/main" id="{70488425-9AB2-48E6-8036-3ACBBBFDC5EF}"/>
              </a:ext>
            </a:extLst>
          </p:cNvPr>
          <p:cNvSpPr>
            <a:spLocks noGrp="1"/>
          </p:cNvSpPr>
          <p:nvPr>
            <p:ph type="sldNum" sz="quarter" idx="12"/>
          </p:nvPr>
        </p:nvSpPr>
        <p:spPr/>
        <p:txBody>
          <a:bodyPr/>
          <a:lstStyle/>
          <a:p>
            <a:fld id="{E7694F10-6EF0-4CE0-8B2D-5BE2A8ECFAF3}" type="slidenum">
              <a:rPr lang="en-GB" smtClean="0"/>
              <a:t>3</a:t>
            </a:fld>
            <a:endParaRPr lang="en-GB"/>
          </a:p>
        </p:txBody>
      </p:sp>
    </p:spTree>
    <p:extLst>
      <p:ext uri="{BB962C8B-B14F-4D97-AF65-F5344CB8AC3E}">
        <p14:creationId xmlns:p14="http://schemas.microsoft.com/office/powerpoint/2010/main" val="38442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1ABD7C-80EC-4574-993F-78A54A972BCE}"/>
              </a:ext>
            </a:extLst>
          </p:cNvPr>
          <p:cNvSpPr>
            <a:spLocks noGrp="1"/>
          </p:cNvSpPr>
          <p:nvPr>
            <p:ph idx="1"/>
          </p:nvPr>
        </p:nvSpPr>
        <p:spPr>
          <a:xfrm>
            <a:off x="1370676" y="1592263"/>
            <a:ext cx="5548284" cy="4429379"/>
          </a:xfrm>
        </p:spPr>
        <p:txBody>
          <a:bodyPr>
            <a:normAutofit lnSpcReduction="10000"/>
          </a:bodyPr>
          <a:lstStyle/>
          <a:p>
            <a:r>
              <a:rPr lang="en-US" dirty="0"/>
              <a:t>The Zenz software is build as an analysis tool first, therefore we build the tool in such a way that tables and graphs are automatically labelled and formatted in an intuitive way.</a:t>
            </a:r>
          </a:p>
          <a:p>
            <a:r>
              <a:rPr lang="en-US" dirty="0"/>
              <a:t>For example, when you replace a KPI in a graph, the Y-axis label is automatically adjusted.</a:t>
            </a:r>
          </a:p>
          <a:p>
            <a:r>
              <a:rPr lang="en-US" dirty="0"/>
              <a:t>However, sometimes you might want to overwrite the standard labels or standard coloring.</a:t>
            </a:r>
          </a:p>
          <a:p>
            <a:r>
              <a:rPr lang="en-US" b="1" dirty="0"/>
              <a:t>Warning</a:t>
            </a:r>
            <a:r>
              <a:rPr lang="en-US" dirty="0"/>
              <a:t>: </a:t>
            </a:r>
            <a:r>
              <a:rPr lang="en-US" i="1" dirty="0"/>
              <a:t>We advice you to only use custom object titles when you really want to, because you lose the automatic labelling features.</a:t>
            </a:r>
          </a:p>
          <a:p>
            <a:pPr lvl="1"/>
            <a:r>
              <a:rPr lang="en-US" dirty="0"/>
              <a:t>For this reason, we advice to not use custom titles in your startup screen!</a:t>
            </a:r>
          </a:p>
        </p:txBody>
      </p:sp>
      <p:sp>
        <p:nvSpPr>
          <p:cNvPr id="2" name="Title 1">
            <a:extLst>
              <a:ext uri="{FF2B5EF4-FFF2-40B4-BE49-F238E27FC236}">
                <a16:creationId xmlns:a16="http://schemas.microsoft.com/office/drawing/2014/main" id="{BB821730-47AE-4B80-9523-DBA429117579}"/>
              </a:ext>
            </a:extLst>
          </p:cNvPr>
          <p:cNvSpPr>
            <a:spLocks noGrp="1"/>
          </p:cNvSpPr>
          <p:nvPr>
            <p:ph type="title"/>
          </p:nvPr>
        </p:nvSpPr>
        <p:spPr/>
        <p:txBody>
          <a:bodyPr/>
          <a:lstStyle/>
          <a:p>
            <a:r>
              <a:rPr lang="en-GB" dirty="0"/>
              <a:t>Formatting introduction</a:t>
            </a:r>
            <a:endParaRPr lang="en-NL" dirty="0"/>
          </a:p>
        </p:txBody>
      </p:sp>
      <p:pic>
        <p:nvPicPr>
          <p:cNvPr id="6" name="Picture 5">
            <a:extLst>
              <a:ext uri="{FF2B5EF4-FFF2-40B4-BE49-F238E27FC236}">
                <a16:creationId xmlns:a16="http://schemas.microsoft.com/office/drawing/2014/main" id="{F4C5D507-77A9-460E-9B7B-37A58C5A2EBC}"/>
              </a:ext>
            </a:extLst>
          </p:cNvPr>
          <p:cNvPicPr>
            <a:picLocks noChangeAspect="1"/>
          </p:cNvPicPr>
          <p:nvPr/>
        </p:nvPicPr>
        <p:blipFill>
          <a:blip r:embed="rId2">
            <a:duotone>
              <a:schemeClr val="accent5">
                <a:shade val="45000"/>
                <a:satMod val="135000"/>
              </a:schemeClr>
              <a:prstClr val="white"/>
            </a:duotone>
          </a:blip>
          <a:stretch>
            <a:fillRect/>
          </a:stretch>
        </p:blipFill>
        <p:spPr>
          <a:xfrm>
            <a:off x="7924801" y="1921501"/>
            <a:ext cx="3231716" cy="3392727"/>
          </a:xfrm>
          <a:prstGeom prst="rect">
            <a:avLst/>
          </a:prstGeom>
        </p:spPr>
      </p:pic>
      <p:sp>
        <p:nvSpPr>
          <p:cNvPr id="7" name="Slide Number Placeholder 6">
            <a:extLst>
              <a:ext uri="{FF2B5EF4-FFF2-40B4-BE49-F238E27FC236}">
                <a16:creationId xmlns:a16="http://schemas.microsoft.com/office/drawing/2014/main" id="{F8FF4875-BC3E-40AA-B267-1578CFDE8C3C}"/>
              </a:ext>
            </a:extLst>
          </p:cNvPr>
          <p:cNvSpPr>
            <a:spLocks noGrp="1"/>
          </p:cNvSpPr>
          <p:nvPr>
            <p:ph type="sldNum" sz="quarter" idx="12"/>
          </p:nvPr>
        </p:nvSpPr>
        <p:spPr/>
        <p:txBody>
          <a:bodyPr/>
          <a:lstStyle/>
          <a:p>
            <a:fld id="{E7694F10-6EF0-4CE0-8B2D-5BE2A8ECFAF3}" type="slidenum">
              <a:rPr lang="en-GB" smtClean="0"/>
              <a:t>30</a:t>
            </a:fld>
            <a:endParaRPr lang="en-GB"/>
          </a:p>
        </p:txBody>
      </p:sp>
    </p:spTree>
    <p:extLst>
      <p:ext uri="{BB962C8B-B14F-4D97-AF65-F5344CB8AC3E}">
        <p14:creationId xmlns:p14="http://schemas.microsoft.com/office/powerpoint/2010/main" val="167074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B9E00-C3CD-4E0E-AED5-840646EFFF65}"/>
              </a:ext>
            </a:extLst>
          </p:cNvPr>
          <p:cNvSpPr>
            <a:spLocks noGrp="1"/>
          </p:cNvSpPr>
          <p:nvPr>
            <p:ph type="title"/>
          </p:nvPr>
        </p:nvSpPr>
        <p:spPr/>
        <p:txBody>
          <a:bodyPr/>
          <a:lstStyle/>
          <a:p>
            <a:r>
              <a:rPr lang="nl-NL" dirty="0"/>
              <a:t>The </a:t>
            </a:r>
            <a:r>
              <a:rPr lang="nl-NL" dirty="0" err="1"/>
              <a:t>Zenz</a:t>
            </a:r>
            <a:r>
              <a:rPr lang="nl-NL" dirty="0"/>
              <a:t> application</a:t>
            </a:r>
            <a:endParaRPr lang="en-NL" dirty="0"/>
          </a:p>
        </p:txBody>
      </p:sp>
      <p:sp>
        <p:nvSpPr>
          <p:cNvPr id="3" name="Content Placeholder 2">
            <a:extLst>
              <a:ext uri="{FF2B5EF4-FFF2-40B4-BE49-F238E27FC236}">
                <a16:creationId xmlns:a16="http://schemas.microsoft.com/office/drawing/2014/main" id="{D9892C8A-4004-40DA-A030-6D73FA7444FE}"/>
              </a:ext>
            </a:extLst>
          </p:cNvPr>
          <p:cNvSpPr>
            <a:spLocks noGrp="1"/>
          </p:cNvSpPr>
          <p:nvPr>
            <p:ph idx="1"/>
          </p:nvPr>
        </p:nvSpPr>
        <p:spPr>
          <a:xfrm>
            <a:off x="1341120" y="1600200"/>
            <a:ext cx="9809480" cy="4429379"/>
          </a:xfrm>
        </p:spPr>
        <p:txBody>
          <a:bodyPr/>
          <a:lstStyle/>
          <a:p>
            <a:r>
              <a:rPr lang="en-US" dirty="0"/>
              <a:t>The core of our solution provides insights into your data. The application is very fast, it is easy-to-use, and it provides aggregated views, while it also has easy access to all the details at the lowest level possible.</a:t>
            </a:r>
          </a:p>
          <a:p>
            <a:r>
              <a:rPr lang="en-US" dirty="0"/>
              <a:t>Zenz decision support systems are characterized by user friendliness and focus on business added value. Multiple data sources are integrated into a single system with all relevant levels of detail. </a:t>
            </a:r>
          </a:p>
          <a:p>
            <a:r>
              <a:rPr lang="en-US" dirty="0"/>
              <a:t>With our system you will have direct access to all data available with a single version of the truth. Analyses are replicable and figures are consistent. </a:t>
            </a:r>
          </a:p>
          <a:p>
            <a:r>
              <a:rPr lang="en-US" dirty="0"/>
              <a:t>This manual will help you to get started. However, feel free to just click and drag anywhere in the tool, because the fasted way to get to know our tool is by using it! </a:t>
            </a:r>
            <a:endParaRPr lang="en-NL" dirty="0"/>
          </a:p>
        </p:txBody>
      </p:sp>
      <p:sp>
        <p:nvSpPr>
          <p:cNvPr id="4" name="Slide Number Placeholder 3">
            <a:extLst>
              <a:ext uri="{FF2B5EF4-FFF2-40B4-BE49-F238E27FC236}">
                <a16:creationId xmlns:a16="http://schemas.microsoft.com/office/drawing/2014/main" id="{68DD820B-F36A-4F55-B827-4D1B624C2114}"/>
              </a:ext>
            </a:extLst>
          </p:cNvPr>
          <p:cNvSpPr>
            <a:spLocks noGrp="1"/>
          </p:cNvSpPr>
          <p:nvPr>
            <p:ph type="sldNum" sz="quarter" idx="12"/>
          </p:nvPr>
        </p:nvSpPr>
        <p:spPr/>
        <p:txBody>
          <a:bodyPr/>
          <a:lstStyle/>
          <a:p>
            <a:fld id="{E7694F10-6EF0-4CE0-8B2D-5BE2A8ECFAF3}" type="slidenum">
              <a:rPr lang="en-GB" smtClean="0"/>
              <a:t>4</a:t>
            </a:fld>
            <a:endParaRPr lang="en-GB"/>
          </a:p>
        </p:txBody>
      </p:sp>
    </p:spTree>
    <p:extLst>
      <p:ext uri="{BB962C8B-B14F-4D97-AF65-F5344CB8AC3E}">
        <p14:creationId xmlns:p14="http://schemas.microsoft.com/office/powerpoint/2010/main" val="125674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F1F0-5154-471D-9C49-D8076727C4C7}"/>
              </a:ext>
            </a:extLst>
          </p:cNvPr>
          <p:cNvSpPr>
            <a:spLocks noGrp="1"/>
          </p:cNvSpPr>
          <p:nvPr>
            <p:ph type="title"/>
          </p:nvPr>
        </p:nvSpPr>
        <p:spPr/>
        <p:txBody>
          <a:bodyPr/>
          <a:lstStyle/>
          <a:p>
            <a:r>
              <a:rPr lang="en-US" dirty="0"/>
              <a:t>Analysis flow</a:t>
            </a:r>
            <a:endParaRPr lang="en-NL" dirty="0"/>
          </a:p>
        </p:txBody>
      </p:sp>
      <p:sp>
        <p:nvSpPr>
          <p:cNvPr id="3" name="Content Placeholder 2">
            <a:extLst>
              <a:ext uri="{FF2B5EF4-FFF2-40B4-BE49-F238E27FC236}">
                <a16:creationId xmlns:a16="http://schemas.microsoft.com/office/drawing/2014/main" id="{1186CFDE-BF10-414B-B310-05EF6EF81925}"/>
              </a:ext>
            </a:extLst>
          </p:cNvPr>
          <p:cNvSpPr>
            <a:spLocks noGrp="1"/>
          </p:cNvSpPr>
          <p:nvPr>
            <p:ph idx="1"/>
          </p:nvPr>
        </p:nvSpPr>
        <p:spPr>
          <a:xfrm>
            <a:off x="1341119" y="1600200"/>
            <a:ext cx="6431281" cy="4429379"/>
          </a:xfrm>
        </p:spPr>
        <p:txBody>
          <a:bodyPr>
            <a:normAutofit lnSpcReduction="10000"/>
          </a:bodyPr>
          <a:lstStyle/>
          <a:p>
            <a:r>
              <a:rPr lang="en-US" dirty="0"/>
              <a:t>The tool starts with a startup view. This view can be similar for everyone or customized per user group. </a:t>
            </a:r>
          </a:p>
          <a:p>
            <a:r>
              <a:rPr lang="en-US" dirty="0"/>
              <a:t>At any time, you have the possibility to:</a:t>
            </a:r>
          </a:p>
          <a:p>
            <a:pPr lvl="1"/>
            <a:r>
              <a:rPr lang="en-US" dirty="0"/>
              <a:t>Extend your analysis by adjusting your selection, adding objects, change dimensions, add or edit KPIs.</a:t>
            </a:r>
          </a:p>
          <a:p>
            <a:pPr lvl="1"/>
            <a:r>
              <a:rPr lang="en-US" dirty="0"/>
              <a:t>Open a saved view.</a:t>
            </a:r>
          </a:p>
          <a:p>
            <a:pPr lvl="1"/>
            <a:r>
              <a:rPr lang="en-US" dirty="0"/>
              <a:t>Go back to your startup view by clicking the ‘Home’ button.</a:t>
            </a:r>
          </a:p>
          <a:p>
            <a:r>
              <a:rPr lang="en-US" dirty="0"/>
              <a:t>This chapter will explain you how:</a:t>
            </a:r>
          </a:p>
          <a:p>
            <a:pPr marL="822960" lvl="1" indent="-457200">
              <a:buFont typeface="+mj-lt"/>
              <a:buAutoNum type="arabicPeriod"/>
            </a:pPr>
            <a:r>
              <a:rPr lang="en-US" dirty="0"/>
              <a:t>To adjust your current view</a:t>
            </a:r>
          </a:p>
          <a:p>
            <a:pPr marL="822960" lvl="1" indent="-457200">
              <a:buFont typeface="+mj-lt"/>
              <a:buAutoNum type="arabicPeriod"/>
            </a:pPr>
            <a:r>
              <a:rPr lang="en-US" dirty="0"/>
              <a:t>Save and open views</a:t>
            </a:r>
          </a:p>
          <a:p>
            <a:pPr marL="822960" lvl="1" indent="-457200">
              <a:buFont typeface="+mj-lt"/>
              <a:buAutoNum type="arabicPeriod"/>
            </a:pPr>
            <a:r>
              <a:rPr lang="en-US" dirty="0"/>
              <a:t>Create exports</a:t>
            </a:r>
          </a:p>
          <a:p>
            <a:pPr marL="822960" lvl="1" indent="-457200">
              <a:buFont typeface="+mj-lt"/>
              <a:buAutoNum type="arabicPeriod"/>
            </a:pPr>
            <a:r>
              <a:rPr lang="en-US" dirty="0"/>
              <a:t>Some Zenz terminology and convenient shortcuts</a:t>
            </a:r>
          </a:p>
          <a:p>
            <a:pPr lvl="1"/>
            <a:endParaRPr lang="en-US" dirty="0"/>
          </a:p>
          <a:p>
            <a:pPr lvl="1"/>
            <a:endParaRPr lang="en-NL" dirty="0"/>
          </a:p>
        </p:txBody>
      </p:sp>
      <p:sp>
        <p:nvSpPr>
          <p:cNvPr id="4" name="Slide Number Placeholder 3">
            <a:extLst>
              <a:ext uri="{FF2B5EF4-FFF2-40B4-BE49-F238E27FC236}">
                <a16:creationId xmlns:a16="http://schemas.microsoft.com/office/drawing/2014/main" id="{A8CF0E2A-1A48-4EF9-8BDE-1D3DF0A9A79E}"/>
              </a:ext>
            </a:extLst>
          </p:cNvPr>
          <p:cNvSpPr>
            <a:spLocks noGrp="1"/>
          </p:cNvSpPr>
          <p:nvPr>
            <p:ph type="sldNum" sz="quarter" idx="12"/>
          </p:nvPr>
        </p:nvSpPr>
        <p:spPr/>
        <p:txBody>
          <a:bodyPr/>
          <a:lstStyle/>
          <a:p>
            <a:fld id="{E7694F10-6EF0-4CE0-8B2D-5BE2A8ECFAF3}" type="slidenum">
              <a:rPr lang="en-GB" smtClean="0"/>
              <a:t>5</a:t>
            </a:fld>
            <a:endParaRPr lang="en-GB"/>
          </a:p>
        </p:txBody>
      </p:sp>
      <p:pic>
        <p:nvPicPr>
          <p:cNvPr id="6" name="Picture 5">
            <a:extLst>
              <a:ext uri="{FF2B5EF4-FFF2-40B4-BE49-F238E27FC236}">
                <a16:creationId xmlns:a16="http://schemas.microsoft.com/office/drawing/2014/main" id="{894C9696-D599-407F-AEA2-C1E995126466}"/>
              </a:ext>
            </a:extLst>
          </p:cNvPr>
          <p:cNvPicPr>
            <a:picLocks noChangeAspect="1"/>
          </p:cNvPicPr>
          <p:nvPr/>
        </p:nvPicPr>
        <p:blipFill rotWithShape="1">
          <a:blip r:embed="rId2"/>
          <a:srcRect l="1240" r="-1"/>
          <a:stretch/>
        </p:blipFill>
        <p:spPr>
          <a:xfrm>
            <a:off x="8285584" y="3238626"/>
            <a:ext cx="2803266" cy="1152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891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00DA95-0AC7-4EB5-A7A8-37A4A78A938F}"/>
              </a:ext>
            </a:extLst>
          </p:cNvPr>
          <p:cNvSpPr>
            <a:spLocks noGrp="1"/>
          </p:cNvSpPr>
          <p:nvPr>
            <p:ph type="title"/>
          </p:nvPr>
        </p:nvSpPr>
        <p:spPr/>
        <p:txBody>
          <a:bodyPr/>
          <a:lstStyle/>
          <a:p>
            <a:r>
              <a:rPr lang="en-GB" dirty="0"/>
              <a:t>Opening the tool</a:t>
            </a:r>
          </a:p>
        </p:txBody>
      </p:sp>
      <p:sp>
        <p:nvSpPr>
          <p:cNvPr id="6" name="Content Placeholder 5">
            <a:extLst>
              <a:ext uri="{FF2B5EF4-FFF2-40B4-BE49-F238E27FC236}">
                <a16:creationId xmlns:a16="http://schemas.microsoft.com/office/drawing/2014/main" id="{ACC16BEE-46BE-4F14-A42E-536B775F4295}"/>
              </a:ext>
            </a:extLst>
          </p:cNvPr>
          <p:cNvSpPr>
            <a:spLocks noGrp="1"/>
          </p:cNvSpPr>
          <p:nvPr>
            <p:ph idx="1"/>
          </p:nvPr>
        </p:nvSpPr>
        <p:spPr>
          <a:xfrm>
            <a:off x="1341120" y="1609078"/>
            <a:ext cx="4928062" cy="4429379"/>
          </a:xfrm>
        </p:spPr>
        <p:txBody>
          <a:bodyPr>
            <a:normAutofit/>
          </a:bodyPr>
          <a:lstStyle/>
          <a:p>
            <a:r>
              <a:rPr lang="en-GB" dirty="0"/>
              <a:t>You can access your web application in a standard web browser (Chrome, Firefox, ..)</a:t>
            </a:r>
          </a:p>
          <a:p>
            <a:pPr lvl="1"/>
            <a:r>
              <a:rPr lang="en-GB" b="1" dirty="0"/>
              <a:t>https://app-livinparis.zenztech.com</a:t>
            </a:r>
          </a:p>
          <a:p>
            <a:r>
              <a:rPr lang="en-GB" dirty="0"/>
              <a:t>Once the tool is started, you have the option to:</a:t>
            </a:r>
          </a:p>
          <a:p>
            <a:pPr marL="708660" lvl="1" indent="-342900">
              <a:buFont typeface="+mj-lt"/>
              <a:buAutoNum type="arabicPeriod"/>
            </a:pPr>
            <a:r>
              <a:rPr lang="en-GB" dirty="0"/>
              <a:t>Start a new analysis</a:t>
            </a:r>
          </a:p>
          <a:p>
            <a:pPr lvl="2"/>
            <a:r>
              <a:rPr lang="en-GB" dirty="0"/>
              <a:t>The tool will start from a </a:t>
            </a:r>
            <a:r>
              <a:rPr lang="en-GB" dirty="0" err="1"/>
              <a:t>startup</a:t>
            </a:r>
            <a:r>
              <a:rPr lang="en-GB" dirty="0"/>
              <a:t> view chosen by your administrator.</a:t>
            </a:r>
          </a:p>
          <a:p>
            <a:pPr marL="708660" lvl="1" indent="-342900">
              <a:buFont typeface="+mj-lt"/>
              <a:buAutoNum type="arabicPeriod"/>
            </a:pPr>
            <a:r>
              <a:rPr lang="en-GB" dirty="0"/>
              <a:t>Open a saved view</a:t>
            </a:r>
          </a:p>
          <a:p>
            <a:pPr lvl="2"/>
            <a:r>
              <a:rPr lang="en-GB" dirty="0"/>
              <a:t>Open a </a:t>
            </a:r>
            <a:r>
              <a:rPr lang="en-GB" i="1" dirty="0"/>
              <a:t>.</a:t>
            </a:r>
            <a:r>
              <a:rPr lang="en-GB" i="1" dirty="0" err="1"/>
              <a:t>zenz</a:t>
            </a:r>
            <a:r>
              <a:rPr lang="en-GB" dirty="0"/>
              <a:t> document from a folder</a:t>
            </a:r>
          </a:p>
          <a:p>
            <a:r>
              <a:rPr lang="en-GB" dirty="0"/>
              <a:t>Once you made this choice, it is time to </a:t>
            </a:r>
            <a:r>
              <a:rPr lang="en-GB" dirty="0" err="1"/>
              <a:t>analyze</a:t>
            </a:r>
            <a:r>
              <a:rPr lang="en-GB" dirty="0"/>
              <a:t>!</a:t>
            </a:r>
          </a:p>
          <a:p>
            <a:pPr marL="708660" lvl="1" indent="-342900">
              <a:buFont typeface="+mj-lt"/>
              <a:buAutoNum type="arabicPeriod"/>
            </a:pPr>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45720" indent="0">
              <a:buNone/>
            </a:pPr>
            <a:endParaRPr lang="en-GB" sz="1400" dirty="0"/>
          </a:p>
        </p:txBody>
      </p:sp>
      <p:pic>
        <p:nvPicPr>
          <p:cNvPr id="11" name="Picture 10">
            <a:extLst>
              <a:ext uri="{FF2B5EF4-FFF2-40B4-BE49-F238E27FC236}">
                <a16:creationId xmlns:a16="http://schemas.microsoft.com/office/drawing/2014/main" id="{4F6DF8CB-4358-4F95-B08A-50186F3067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21336" y="2291092"/>
            <a:ext cx="5017650" cy="271789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9AAC5FEF-2DE8-406E-8BBA-D666FA2408F4}"/>
              </a:ext>
            </a:extLst>
          </p:cNvPr>
          <p:cNvSpPr txBox="1"/>
          <p:nvPr/>
        </p:nvSpPr>
        <p:spPr>
          <a:xfrm>
            <a:off x="7623933" y="5421071"/>
            <a:ext cx="3004589" cy="369332"/>
          </a:xfrm>
          <a:prstGeom prst="rect">
            <a:avLst/>
          </a:prstGeom>
          <a:noFill/>
        </p:spPr>
        <p:txBody>
          <a:bodyPr wrap="square" rtlCol="0">
            <a:spAutoFit/>
          </a:bodyPr>
          <a:lstStyle/>
          <a:p>
            <a:r>
              <a:rPr lang="en-GB" dirty="0"/>
              <a:t>An example </a:t>
            </a:r>
            <a:r>
              <a:rPr lang="en-GB" dirty="0" err="1"/>
              <a:t>startup</a:t>
            </a:r>
            <a:r>
              <a:rPr lang="en-GB" dirty="0"/>
              <a:t> view</a:t>
            </a:r>
            <a:endParaRPr lang="en-NL" dirty="0"/>
          </a:p>
        </p:txBody>
      </p:sp>
      <p:sp>
        <p:nvSpPr>
          <p:cNvPr id="7" name="Slide Number Placeholder 6">
            <a:extLst>
              <a:ext uri="{FF2B5EF4-FFF2-40B4-BE49-F238E27FC236}">
                <a16:creationId xmlns:a16="http://schemas.microsoft.com/office/drawing/2014/main" id="{6F75653D-6A17-4DFC-A38B-41E55676FB56}"/>
              </a:ext>
            </a:extLst>
          </p:cNvPr>
          <p:cNvSpPr>
            <a:spLocks noGrp="1"/>
          </p:cNvSpPr>
          <p:nvPr>
            <p:ph type="sldNum" sz="quarter" idx="12"/>
          </p:nvPr>
        </p:nvSpPr>
        <p:spPr/>
        <p:txBody>
          <a:bodyPr/>
          <a:lstStyle/>
          <a:p>
            <a:fld id="{E7694F10-6EF0-4CE0-8B2D-5BE2A8ECFAF3}" type="slidenum">
              <a:rPr lang="en-GB" smtClean="0"/>
              <a:t>6</a:t>
            </a:fld>
            <a:endParaRPr lang="en-GB"/>
          </a:p>
        </p:txBody>
      </p:sp>
    </p:spTree>
    <p:extLst>
      <p:ext uri="{BB962C8B-B14F-4D97-AF65-F5344CB8AC3E}">
        <p14:creationId xmlns:p14="http://schemas.microsoft.com/office/powerpoint/2010/main" val="408288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3E46-F708-43F8-B335-02C0E0C1B8F8}"/>
              </a:ext>
            </a:extLst>
          </p:cNvPr>
          <p:cNvSpPr>
            <a:spLocks noGrp="1"/>
          </p:cNvSpPr>
          <p:nvPr>
            <p:ph type="title"/>
          </p:nvPr>
        </p:nvSpPr>
        <p:spPr/>
        <p:txBody>
          <a:bodyPr/>
          <a:lstStyle/>
          <a:p>
            <a:r>
              <a:rPr lang="en-US" dirty="0"/>
              <a:t>Zenz video introduction</a:t>
            </a:r>
            <a:endParaRPr lang="en-NL" dirty="0"/>
          </a:p>
        </p:txBody>
      </p:sp>
      <p:sp>
        <p:nvSpPr>
          <p:cNvPr id="3" name="Content Placeholder 2">
            <a:extLst>
              <a:ext uri="{FF2B5EF4-FFF2-40B4-BE49-F238E27FC236}">
                <a16:creationId xmlns:a16="http://schemas.microsoft.com/office/drawing/2014/main" id="{CD31DF4E-D311-45AF-9E39-149C86666B80}"/>
              </a:ext>
            </a:extLst>
          </p:cNvPr>
          <p:cNvSpPr>
            <a:spLocks noGrp="1"/>
          </p:cNvSpPr>
          <p:nvPr>
            <p:ph idx="1"/>
          </p:nvPr>
        </p:nvSpPr>
        <p:spPr>
          <a:xfrm>
            <a:off x="1341120" y="1614054"/>
            <a:ext cx="4240107" cy="4429379"/>
          </a:xfrm>
        </p:spPr>
        <p:txBody>
          <a:bodyPr>
            <a:normAutofit fontScale="92500" lnSpcReduction="20000"/>
          </a:bodyPr>
          <a:lstStyle/>
          <a:p>
            <a:r>
              <a:rPr lang="nl-NL" dirty="0" err="1"/>
              <a:t>If</a:t>
            </a:r>
            <a:r>
              <a:rPr lang="nl-NL" dirty="0"/>
              <a:t> </a:t>
            </a:r>
            <a:r>
              <a:rPr lang="nl-NL" dirty="0" err="1"/>
              <a:t>you</a:t>
            </a:r>
            <a:r>
              <a:rPr lang="nl-NL" dirty="0"/>
              <a:t> </a:t>
            </a:r>
            <a:r>
              <a:rPr lang="nl-NL" dirty="0" err="1"/>
              <a:t>prefer</a:t>
            </a:r>
            <a:r>
              <a:rPr lang="nl-NL" dirty="0"/>
              <a:t> </a:t>
            </a:r>
            <a:r>
              <a:rPr lang="nl-NL" dirty="0" err="1"/>
              <a:t>to</a:t>
            </a:r>
            <a:r>
              <a:rPr lang="nl-NL" dirty="0"/>
              <a:t> </a:t>
            </a:r>
            <a:r>
              <a:rPr lang="nl-NL" dirty="0" err="1"/>
              <a:t>watch</a:t>
            </a:r>
            <a:r>
              <a:rPr lang="nl-NL" dirty="0"/>
              <a:t> a video </a:t>
            </a:r>
            <a:r>
              <a:rPr lang="nl-NL" dirty="0" err="1"/>
              <a:t>introduction</a:t>
            </a:r>
            <a:r>
              <a:rPr lang="nl-NL" dirty="0"/>
              <a:t> </a:t>
            </a:r>
            <a:r>
              <a:rPr lang="nl-NL" dirty="0" err="1"/>
              <a:t>to</a:t>
            </a:r>
            <a:r>
              <a:rPr lang="nl-NL" dirty="0"/>
              <a:t> </a:t>
            </a:r>
            <a:r>
              <a:rPr lang="nl-NL" dirty="0" err="1"/>
              <a:t>the</a:t>
            </a:r>
            <a:r>
              <a:rPr lang="nl-NL" dirty="0"/>
              <a:t> Zenz </a:t>
            </a:r>
            <a:r>
              <a:rPr lang="nl-NL" dirty="0" err="1"/>
              <a:t>tooling</a:t>
            </a:r>
            <a:r>
              <a:rPr lang="nl-NL" dirty="0"/>
              <a:t> user </a:t>
            </a:r>
            <a:r>
              <a:rPr lang="nl-NL" dirty="0" err="1"/>
              <a:t>interaction</a:t>
            </a:r>
            <a:r>
              <a:rPr lang="nl-NL" dirty="0"/>
              <a:t>, </a:t>
            </a:r>
            <a:r>
              <a:rPr lang="nl-NL" dirty="0" err="1"/>
              <a:t>this</a:t>
            </a:r>
            <a:r>
              <a:rPr lang="nl-NL" dirty="0"/>
              <a:t> </a:t>
            </a:r>
            <a:r>
              <a:rPr lang="nl-NL" dirty="0" err="1"/>
              <a:t>would</a:t>
            </a:r>
            <a:r>
              <a:rPr lang="nl-NL" dirty="0"/>
              <a:t> </a:t>
            </a:r>
            <a:r>
              <a:rPr lang="nl-NL" dirty="0" err="1"/>
              <a:t>be</a:t>
            </a:r>
            <a:r>
              <a:rPr lang="nl-NL" dirty="0"/>
              <a:t> a </a:t>
            </a:r>
            <a:r>
              <a:rPr lang="nl-NL" dirty="0" err="1"/>
              <a:t>good</a:t>
            </a:r>
            <a:r>
              <a:rPr lang="nl-NL" dirty="0"/>
              <a:t> timing </a:t>
            </a:r>
            <a:r>
              <a:rPr lang="nl-NL" dirty="0" err="1"/>
              <a:t>to</a:t>
            </a:r>
            <a:r>
              <a:rPr lang="nl-NL" dirty="0"/>
              <a:t> </a:t>
            </a:r>
            <a:r>
              <a:rPr lang="nl-NL" dirty="0" err="1"/>
              <a:t>watch</a:t>
            </a:r>
            <a:r>
              <a:rPr lang="nl-NL" dirty="0"/>
              <a:t> </a:t>
            </a:r>
            <a:r>
              <a:rPr lang="nl-NL" dirty="0" err="1"/>
              <a:t>the</a:t>
            </a:r>
            <a:r>
              <a:rPr lang="nl-NL" dirty="0"/>
              <a:t> video’s on </a:t>
            </a:r>
            <a:r>
              <a:rPr lang="nl-NL" dirty="0" err="1"/>
              <a:t>our</a:t>
            </a:r>
            <a:r>
              <a:rPr lang="nl-NL" dirty="0"/>
              <a:t> website. </a:t>
            </a:r>
          </a:p>
          <a:p>
            <a:r>
              <a:rPr lang="nl-NL" dirty="0" err="1"/>
              <a:t>Currently</a:t>
            </a:r>
            <a:r>
              <a:rPr lang="nl-NL" dirty="0"/>
              <a:t> we </a:t>
            </a:r>
            <a:r>
              <a:rPr lang="nl-NL" dirty="0" err="1"/>
              <a:t>created</a:t>
            </a:r>
            <a:r>
              <a:rPr lang="nl-NL" dirty="0"/>
              <a:t> 3 video’s</a:t>
            </a:r>
          </a:p>
          <a:p>
            <a:pPr lvl="1"/>
            <a:r>
              <a:rPr lang="nl-NL" dirty="0" err="1"/>
              <a:t>Introduction</a:t>
            </a:r>
            <a:r>
              <a:rPr lang="nl-NL" dirty="0"/>
              <a:t> </a:t>
            </a:r>
            <a:r>
              <a:rPr lang="nl-NL" dirty="0" err="1"/>
              <a:t>to</a:t>
            </a:r>
            <a:r>
              <a:rPr lang="nl-NL" dirty="0"/>
              <a:t> </a:t>
            </a:r>
            <a:r>
              <a:rPr lang="nl-NL" dirty="0" err="1"/>
              <a:t>the</a:t>
            </a:r>
            <a:r>
              <a:rPr lang="nl-NL" dirty="0"/>
              <a:t> Zenz tool</a:t>
            </a:r>
          </a:p>
          <a:p>
            <a:pPr lvl="1"/>
            <a:r>
              <a:rPr lang="nl-NL" dirty="0" err="1"/>
              <a:t>Introduction</a:t>
            </a:r>
            <a:r>
              <a:rPr lang="nl-NL" dirty="0"/>
              <a:t> </a:t>
            </a:r>
            <a:r>
              <a:rPr lang="nl-NL" dirty="0" err="1"/>
              <a:t>to</a:t>
            </a:r>
            <a:r>
              <a:rPr lang="nl-NL" dirty="0"/>
              <a:t> </a:t>
            </a:r>
            <a:r>
              <a:rPr lang="nl-NL" dirty="0" err="1"/>
              <a:t>Graphs</a:t>
            </a:r>
            <a:endParaRPr lang="nl-NL" dirty="0"/>
          </a:p>
          <a:p>
            <a:pPr lvl="1"/>
            <a:r>
              <a:rPr lang="nl-NL" dirty="0" err="1"/>
              <a:t>Introduction</a:t>
            </a:r>
            <a:r>
              <a:rPr lang="nl-NL" dirty="0"/>
              <a:t> </a:t>
            </a:r>
            <a:r>
              <a:rPr lang="nl-NL" dirty="0" err="1"/>
              <a:t>to</a:t>
            </a:r>
            <a:r>
              <a:rPr lang="nl-NL" dirty="0"/>
              <a:t> </a:t>
            </a:r>
            <a:r>
              <a:rPr lang="nl-NL" dirty="0" err="1"/>
              <a:t>Tables</a:t>
            </a:r>
            <a:endParaRPr lang="nl-NL" dirty="0"/>
          </a:p>
          <a:p>
            <a:r>
              <a:rPr lang="nl-NL" dirty="0"/>
              <a:t>The video’s </a:t>
            </a:r>
            <a:r>
              <a:rPr lang="nl-NL" dirty="0" err="1"/>
              <a:t>were</a:t>
            </a:r>
            <a:r>
              <a:rPr lang="nl-NL" dirty="0"/>
              <a:t> </a:t>
            </a:r>
            <a:r>
              <a:rPr lang="nl-NL" dirty="0" err="1"/>
              <a:t>created</a:t>
            </a:r>
            <a:r>
              <a:rPr lang="nl-NL" dirty="0"/>
              <a:t> </a:t>
            </a:r>
            <a:r>
              <a:rPr lang="nl-NL" dirty="0" err="1"/>
              <a:t>using</a:t>
            </a:r>
            <a:r>
              <a:rPr lang="nl-NL" dirty="0"/>
              <a:t> </a:t>
            </a:r>
            <a:r>
              <a:rPr lang="nl-NL" dirty="0" err="1"/>
              <a:t>the</a:t>
            </a:r>
            <a:r>
              <a:rPr lang="nl-NL" dirty="0"/>
              <a:t> desktop </a:t>
            </a:r>
            <a:r>
              <a:rPr lang="nl-NL" dirty="0" err="1"/>
              <a:t>application</a:t>
            </a:r>
            <a:r>
              <a:rPr lang="nl-NL" dirty="0"/>
              <a:t>. But </a:t>
            </a:r>
            <a:r>
              <a:rPr lang="nl-NL" dirty="0" err="1"/>
              <a:t>the</a:t>
            </a:r>
            <a:r>
              <a:rPr lang="nl-NL" dirty="0"/>
              <a:t> user </a:t>
            </a:r>
            <a:r>
              <a:rPr lang="nl-NL" dirty="0" err="1"/>
              <a:t>interaction</a:t>
            </a:r>
            <a:r>
              <a:rPr lang="nl-NL" dirty="0"/>
              <a:t> is </a:t>
            </a:r>
            <a:r>
              <a:rPr lang="nl-NL" dirty="0" err="1"/>
              <a:t>very</a:t>
            </a:r>
            <a:r>
              <a:rPr lang="nl-NL" dirty="0"/>
              <a:t> </a:t>
            </a:r>
            <a:r>
              <a:rPr lang="nl-NL" dirty="0" err="1"/>
              <a:t>similar</a:t>
            </a:r>
            <a:r>
              <a:rPr lang="nl-NL" dirty="0"/>
              <a:t> </a:t>
            </a:r>
            <a:r>
              <a:rPr lang="nl-NL" dirty="0" err="1"/>
              <a:t>to</a:t>
            </a:r>
            <a:r>
              <a:rPr lang="nl-NL" dirty="0"/>
              <a:t> web, </a:t>
            </a:r>
            <a:r>
              <a:rPr lang="nl-NL" dirty="0" err="1"/>
              <a:t>so</a:t>
            </a:r>
            <a:r>
              <a:rPr lang="nl-NL" dirty="0"/>
              <a:t> </a:t>
            </a:r>
            <a:r>
              <a:rPr lang="nl-NL" dirty="0" err="1"/>
              <a:t>still</a:t>
            </a:r>
            <a:r>
              <a:rPr lang="nl-NL" dirty="0"/>
              <a:t> </a:t>
            </a:r>
            <a:r>
              <a:rPr lang="nl-NL" dirty="0" err="1"/>
              <a:t>useful</a:t>
            </a:r>
            <a:r>
              <a:rPr lang="nl-NL" dirty="0"/>
              <a:t> </a:t>
            </a:r>
            <a:r>
              <a:rPr lang="nl-NL" dirty="0" err="1"/>
              <a:t>for</a:t>
            </a:r>
            <a:r>
              <a:rPr lang="nl-NL" dirty="0"/>
              <a:t> web users!</a:t>
            </a:r>
            <a:endParaRPr lang="nl-NL" b="1" dirty="0"/>
          </a:p>
          <a:p>
            <a:r>
              <a:rPr lang="nl-NL" b="1" dirty="0"/>
              <a:t>https://www.zenztech.com/zenzair-tutorial/</a:t>
            </a:r>
            <a:endParaRPr lang="en-NL" b="1" dirty="0"/>
          </a:p>
        </p:txBody>
      </p:sp>
      <p:sp>
        <p:nvSpPr>
          <p:cNvPr id="4" name="Slide Number Placeholder 3">
            <a:extLst>
              <a:ext uri="{FF2B5EF4-FFF2-40B4-BE49-F238E27FC236}">
                <a16:creationId xmlns:a16="http://schemas.microsoft.com/office/drawing/2014/main" id="{E4AB2334-BF9E-4D31-BE86-5A29CF219114}"/>
              </a:ext>
            </a:extLst>
          </p:cNvPr>
          <p:cNvSpPr>
            <a:spLocks noGrp="1"/>
          </p:cNvSpPr>
          <p:nvPr>
            <p:ph type="sldNum" sz="quarter" idx="12"/>
          </p:nvPr>
        </p:nvSpPr>
        <p:spPr/>
        <p:txBody>
          <a:bodyPr/>
          <a:lstStyle/>
          <a:p>
            <a:fld id="{E7694F10-6EF0-4CE0-8B2D-5BE2A8ECFAF3}" type="slidenum">
              <a:rPr lang="en-GB" smtClean="0"/>
              <a:t>7</a:t>
            </a:fld>
            <a:endParaRPr lang="en-GB"/>
          </a:p>
        </p:txBody>
      </p:sp>
      <p:pic>
        <p:nvPicPr>
          <p:cNvPr id="6" name="Picture 5">
            <a:extLst>
              <a:ext uri="{FF2B5EF4-FFF2-40B4-BE49-F238E27FC236}">
                <a16:creationId xmlns:a16="http://schemas.microsoft.com/office/drawing/2014/main" id="{C1018E35-B8CD-4141-896D-CC5D1E89DC93}"/>
              </a:ext>
            </a:extLst>
          </p:cNvPr>
          <p:cNvPicPr>
            <a:picLocks noChangeAspect="1"/>
          </p:cNvPicPr>
          <p:nvPr/>
        </p:nvPicPr>
        <p:blipFill>
          <a:blip r:embed="rId2"/>
          <a:stretch>
            <a:fillRect/>
          </a:stretch>
        </p:blipFill>
        <p:spPr>
          <a:xfrm>
            <a:off x="5829465" y="1964267"/>
            <a:ext cx="5397720" cy="3362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130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D797-B284-41C8-AC52-098C410A930E}"/>
              </a:ext>
            </a:extLst>
          </p:cNvPr>
          <p:cNvSpPr>
            <a:spLocks noGrp="1"/>
          </p:cNvSpPr>
          <p:nvPr>
            <p:ph type="title"/>
          </p:nvPr>
        </p:nvSpPr>
        <p:spPr/>
        <p:txBody>
          <a:bodyPr/>
          <a:lstStyle/>
          <a:p>
            <a:r>
              <a:rPr lang="en-GB" dirty="0"/>
              <a:t>Title bar </a:t>
            </a:r>
            <a:endParaRPr lang="en-NL" dirty="0"/>
          </a:p>
        </p:txBody>
      </p:sp>
      <p:sp>
        <p:nvSpPr>
          <p:cNvPr id="3" name="Content Placeholder 2">
            <a:extLst>
              <a:ext uri="{FF2B5EF4-FFF2-40B4-BE49-F238E27FC236}">
                <a16:creationId xmlns:a16="http://schemas.microsoft.com/office/drawing/2014/main" id="{1065DA24-D854-4A46-869F-E4B8104C194A}"/>
              </a:ext>
            </a:extLst>
          </p:cNvPr>
          <p:cNvSpPr>
            <a:spLocks noGrp="1"/>
          </p:cNvSpPr>
          <p:nvPr>
            <p:ph idx="1"/>
          </p:nvPr>
        </p:nvSpPr>
        <p:spPr>
          <a:xfrm>
            <a:off x="1341120" y="1600200"/>
            <a:ext cx="9871825" cy="4429379"/>
          </a:xfrm>
        </p:spPr>
        <p:txBody>
          <a:bodyPr/>
          <a:lstStyle/>
          <a:p>
            <a:r>
              <a:rPr lang="en-GB" dirty="0"/>
              <a:t>The title bar consists of a title, subtitle and all selected filters.</a:t>
            </a:r>
          </a:p>
          <a:p>
            <a:r>
              <a:rPr lang="en-GB" dirty="0"/>
              <a:t>The title and subtitle can be freely set, and will be saved in the view (double-click the title).</a:t>
            </a:r>
          </a:p>
          <a:p>
            <a:r>
              <a:rPr lang="en-GB" dirty="0"/>
              <a:t>Filters are by default shown in the top right corner. To highlight a filter you can drag it to the title or subtitle position.</a:t>
            </a:r>
            <a:endParaRPr lang="en-NL" dirty="0"/>
          </a:p>
        </p:txBody>
      </p:sp>
      <p:pic>
        <p:nvPicPr>
          <p:cNvPr id="5" name="Picture 4">
            <a:extLst>
              <a:ext uri="{FF2B5EF4-FFF2-40B4-BE49-F238E27FC236}">
                <a16:creationId xmlns:a16="http://schemas.microsoft.com/office/drawing/2014/main" id="{CEC6C122-E428-4B64-A656-9D38BBA2B41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76326" y="4277360"/>
            <a:ext cx="10368488" cy="347870"/>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F3477FE6-8D4B-4DED-83E2-92CF25CB88FC}"/>
              </a:ext>
            </a:extLst>
          </p:cNvPr>
          <p:cNvSpPr>
            <a:spLocks noGrp="1"/>
          </p:cNvSpPr>
          <p:nvPr>
            <p:ph type="sldNum" sz="quarter" idx="12"/>
          </p:nvPr>
        </p:nvSpPr>
        <p:spPr/>
        <p:txBody>
          <a:bodyPr/>
          <a:lstStyle/>
          <a:p>
            <a:fld id="{E7694F10-6EF0-4CE0-8B2D-5BE2A8ECFAF3}" type="slidenum">
              <a:rPr lang="en-GB" smtClean="0"/>
              <a:t>8</a:t>
            </a:fld>
            <a:endParaRPr lang="en-GB"/>
          </a:p>
        </p:txBody>
      </p:sp>
    </p:spTree>
    <p:extLst>
      <p:ext uri="{BB962C8B-B14F-4D97-AF65-F5344CB8AC3E}">
        <p14:creationId xmlns:p14="http://schemas.microsoft.com/office/powerpoint/2010/main" val="13301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E2227C-37B0-4D8F-BC65-A50B36B99461}"/>
              </a:ext>
            </a:extLst>
          </p:cNvPr>
          <p:cNvSpPr>
            <a:spLocks noGrp="1"/>
          </p:cNvSpPr>
          <p:nvPr>
            <p:ph type="title"/>
          </p:nvPr>
        </p:nvSpPr>
        <p:spPr/>
        <p:txBody>
          <a:bodyPr/>
          <a:lstStyle/>
          <a:p>
            <a:r>
              <a:rPr lang="en-US" dirty="0"/>
              <a:t>KPIs and Dimensions</a:t>
            </a:r>
            <a:endParaRPr lang="en-NL" dirty="0"/>
          </a:p>
        </p:txBody>
      </p:sp>
      <p:sp>
        <p:nvSpPr>
          <p:cNvPr id="6" name="Content Placeholder 5">
            <a:extLst>
              <a:ext uri="{FF2B5EF4-FFF2-40B4-BE49-F238E27FC236}">
                <a16:creationId xmlns:a16="http://schemas.microsoft.com/office/drawing/2014/main" id="{8CE292B8-7C0E-4AFA-BADF-BD1825AB16DF}"/>
              </a:ext>
            </a:extLst>
          </p:cNvPr>
          <p:cNvSpPr>
            <a:spLocks noGrp="1"/>
          </p:cNvSpPr>
          <p:nvPr>
            <p:ph sz="half" idx="1"/>
          </p:nvPr>
        </p:nvSpPr>
        <p:spPr/>
        <p:txBody>
          <a:bodyPr>
            <a:normAutofit lnSpcReduction="10000"/>
          </a:bodyPr>
          <a:lstStyle/>
          <a:p>
            <a:r>
              <a:rPr lang="en-GB" sz="2400" dirty="0"/>
              <a:t>KPI</a:t>
            </a:r>
          </a:p>
          <a:p>
            <a:pPr lvl="1"/>
            <a:r>
              <a:rPr lang="en-GB" dirty="0"/>
              <a:t>Any variable that is loaded in the tool, which can be displayed in graphs or tables </a:t>
            </a:r>
            <a:endParaRPr lang="en-NL" dirty="0"/>
          </a:p>
          <a:p>
            <a:pPr lvl="1"/>
            <a:r>
              <a:rPr lang="en-GB" dirty="0"/>
              <a:t>KPIs are variables that can be counted or calculated</a:t>
            </a:r>
          </a:p>
          <a:p>
            <a:r>
              <a:rPr lang="en-GB" sz="2400" dirty="0"/>
              <a:t>Dimension</a:t>
            </a:r>
          </a:p>
          <a:p>
            <a:pPr lvl="1"/>
            <a:r>
              <a:rPr lang="en-GB" dirty="0"/>
              <a:t>A dimension is a grouping which is defined to either split or filter KPI values. </a:t>
            </a:r>
          </a:p>
          <a:p>
            <a:pPr lvl="1"/>
            <a:r>
              <a:rPr lang="en-GB" dirty="0"/>
              <a:t>A split is made when a dimension is used on the X-axis or legend of a graph or in the rows/columns of a table</a:t>
            </a:r>
            <a:endParaRPr lang="en-NL" dirty="0"/>
          </a:p>
        </p:txBody>
      </p:sp>
      <p:pic>
        <p:nvPicPr>
          <p:cNvPr id="11" name="Content Placeholder 10">
            <a:extLst>
              <a:ext uri="{FF2B5EF4-FFF2-40B4-BE49-F238E27FC236}">
                <a16:creationId xmlns:a16="http://schemas.microsoft.com/office/drawing/2014/main" id="{4610CFB6-FA58-4BEE-BD2C-E3CD1F668C6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804611" y="253517"/>
            <a:ext cx="4836592" cy="577237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A0083E7-D264-4FE2-ABA4-B7E8479BEF87}"/>
              </a:ext>
            </a:extLst>
          </p:cNvPr>
          <p:cNvSpPr>
            <a:spLocks noGrp="1"/>
          </p:cNvSpPr>
          <p:nvPr>
            <p:ph type="sldNum" sz="quarter" idx="12"/>
          </p:nvPr>
        </p:nvSpPr>
        <p:spPr/>
        <p:txBody>
          <a:bodyPr/>
          <a:lstStyle/>
          <a:p>
            <a:fld id="{E7694F10-6EF0-4CE0-8B2D-5BE2A8ECFAF3}" type="slidenum">
              <a:rPr lang="en-GB" smtClean="0"/>
              <a:t>9</a:t>
            </a:fld>
            <a:endParaRPr lang="en-GB"/>
          </a:p>
        </p:txBody>
      </p:sp>
      <p:sp>
        <p:nvSpPr>
          <p:cNvPr id="13" name="Rectangle 12">
            <a:extLst>
              <a:ext uri="{FF2B5EF4-FFF2-40B4-BE49-F238E27FC236}">
                <a16:creationId xmlns:a16="http://schemas.microsoft.com/office/drawing/2014/main" id="{7C783548-89F2-4667-ABB4-71BB74B26362}"/>
              </a:ext>
            </a:extLst>
          </p:cNvPr>
          <p:cNvSpPr/>
          <p:nvPr/>
        </p:nvSpPr>
        <p:spPr>
          <a:xfrm>
            <a:off x="7820301" y="733779"/>
            <a:ext cx="3922069" cy="666578"/>
          </a:xfrm>
          <a:prstGeom prst="rect">
            <a:avLst/>
          </a:prstGeom>
          <a:noFill/>
          <a:effectLst>
            <a:glow rad="63500">
              <a:schemeClr val="accent5">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L" dirty="0"/>
          </a:p>
        </p:txBody>
      </p:sp>
      <p:sp>
        <p:nvSpPr>
          <p:cNvPr id="14" name="Rectangle 13">
            <a:extLst>
              <a:ext uri="{FF2B5EF4-FFF2-40B4-BE49-F238E27FC236}">
                <a16:creationId xmlns:a16="http://schemas.microsoft.com/office/drawing/2014/main" id="{5BB2B08C-C7C3-4C5F-81C5-6F0BD1139E68}"/>
              </a:ext>
            </a:extLst>
          </p:cNvPr>
          <p:cNvSpPr/>
          <p:nvPr/>
        </p:nvSpPr>
        <p:spPr>
          <a:xfrm>
            <a:off x="6889610" y="3790503"/>
            <a:ext cx="162695" cy="980440"/>
          </a:xfrm>
          <a:prstGeom prst="rect">
            <a:avLst/>
          </a:prstGeom>
          <a:noFill/>
          <a:effectLst>
            <a:glow rad="63500">
              <a:schemeClr val="accent5">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L" dirty="0"/>
          </a:p>
        </p:txBody>
      </p:sp>
      <p:sp>
        <p:nvSpPr>
          <p:cNvPr id="15" name="Rectangle 14">
            <a:extLst>
              <a:ext uri="{FF2B5EF4-FFF2-40B4-BE49-F238E27FC236}">
                <a16:creationId xmlns:a16="http://schemas.microsoft.com/office/drawing/2014/main" id="{63F856DE-30B9-4A3E-988F-D3261B2FE83F}"/>
              </a:ext>
            </a:extLst>
          </p:cNvPr>
          <p:cNvSpPr/>
          <p:nvPr/>
        </p:nvSpPr>
        <p:spPr>
          <a:xfrm>
            <a:off x="1361543" y="1825610"/>
            <a:ext cx="4652758" cy="1854567"/>
          </a:xfrm>
          <a:prstGeom prst="rect">
            <a:avLst/>
          </a:prstGeom>
          <a:noFill/>
          <a:effectLst>
            <a:glow rad="63500">
              <a:schemeClr val="accent5">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L" dirty="0"/>
          </a:p>
        </p:txBody>
      </p:sp>
      <p:sp>
        <p:nvSpPr>
          <p:cNvPr id="16" name="Rectangle 15">
            <a:extLst>
              <a:ext uri="{FF2B5EF4-FFF2-40B4-BE49-F238E27FC236}">
                <a16:creationId xmlns:a16="http://schemas.microsoft.com/office/drawing/2014/main" id="{3637D0E0-A6A5-4F32-B12F-665B15D27286}"/>
              </a:ext>
            </a:extLst>
          </p:cNvPr>
          <p:cNvSpPr/>
          <p:nvPr/>
        </p:nvSpPr>
        <p:spPr>
          <a:xfrm>
            <a:off x="1361543" y="3680178"/>
            <a:ext cx="4652758" cy="2328437"/>
          </a:xfrm>
          <a:prstGeom prst="rect">
            <a:avLst/>
          </a:prstGeom>
          <a:noFill/>
          <a:ln>
            <a:solidFill>
              <a:schemeClr val="accent4"/>
            </a:solidFill>
          </a:ln>
          <a:effectLst>
            <a:glow rad="63500">
              <a:schemeClr val="accent4">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L" dirty="0"/>
          </a:p>
        </p:txBody>
      </p:sp>
      <p:sp>
        <p:nvSpPr>
          <p:cNvPr id="17" name="Rectangle 16">
            <a:extLst>
              <a:ext uri="{FF2B5EF4-FFF2-40B4-BE49-F238E27FC236}">
                <a16:creationId xmlns:a16="http://schemas.microsoft.com/office/drawing/2014/main" id="{1628BDE5-751A-463E-954E-0870AD4047FE}"/>
              </a:ext>
            </a:extLst>
          </p:cNvPr>
          <p:cNvSpPr/>
          <p:nvPr/>
        </p:nvSpPr>
        <p:spPr>
          <a:xfrm>
            <a:off x="7074883" y="5342037"/>
            <a:ext cx="4571060" cy="666578"/>
          </a:xfrm>
          <a:prstGeom prst="rect">
            <a:avLst/>
          </a:prstGeom>
          <a:noFill/>
          <a:ln>
            <a:solidFill>
              <a:schemeClr val="accent4"/>
            </a:solidFill>
          </a:ln>
          <a:effectLst>
            <a:glow rad="63500">
              <a:schemeClr val="accent4">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L" dirty="0"/>
          </a:p>
        </p:txBody>
      </p:sp>
      <p:sp>
        <p:nvSpPr>
          <p:cNvPr id="18" name="Rectangle 17">
            <a:extLst>
              <a:ext uri="{FF2B5EF4-FFF2-40B4-BE49-F238E27FC236}">
                <a16:creationId xmlns:a16="http://schemas.microsoft.com/office/drawing/2014/main" id="{BF222284-A9C1-4186-8EC0-5742030FA76B}"/>
              </a:ext>
            </a:extLst>
          </p:cNvPr>
          <p:cNvSpPr/>
          <p:nvPr/>
        </p:nvSpPr>
        <p:spPr>
          <a:xfrm>
            <a:off x="6652882" y="957581"/>
            <a:ext cx="1087071" cy="1424376"/>
          </a:xfrm>
          <a:prstGeom prst="rect">
            <a:avLst/>
          </a:prstGeom>
          <a:noFill/>
          <a:ln>
            <a:solidFill>
              <a:schemeClr val="accent4"/>
            </a:solidFill>
          </a:ln>
          <a:effectLst>
            <a:glow rad="63500">
              <a:schemeClr val="accent4">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L" dirty="0"/>
          </a:p>
        </p:txBody>
      </p:sp>
    </p:spTree>
    <p:extLst>
      <p:ext uri="{BB962C8B-B14F-4D97-AF65-F5344CB8AC3E}">
        <p14:creationId xmlns:p14="http://schemas.microsoft.com/office/powerpoint/2010/main" val="68689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PRESGUID" val="83d769e0-fa8d-4682-b9fc-c0fa5e05688d"/>
</p:tagLst>
</file>

<file path=ppt/theme/theme1.xml><?xml version="1.0" encoding="utf-8"?>
<a:theme xmlns:a="http://schemas.openxmlformats.org/drawingml/2006/main" name="Zenz Theme oct2017">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Zenz Theme oct2017" id="{97CC1538-F7A1-4183-9713-DF3C19EC13DE}" vid="{3356A54D-DC00-4A86-AC62-CFF257607B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Zenz Theme oct2017</Template>
  <TotalTime>0</TotalTime>
  <Words>2612</Words>
  <Application>Microsoft Office PowerPoint</Application>
  <PresentationFormat>Widescreen</PresentationFormat>
  <Paragraphs>262</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Corbel</vt:lpstr>
      <vt:lpstr>Euphemia</vt:lpstr>
      <vt:lpstr>Wingdings</vt:lpstr>
      <vt:lpstr>Zenz Theme oct2017</vt:lpstr>
      <vt:lpstr>Zenz Manual Getting started with your Zenz application</vt:lpstr>
      <vt:lpstr>Content – Zenz manual</vt:lpstr>
      <vt:lpstr>Getting started</vt:lpstr>
      <vt:lpstr>The Zenz application</vt:lpstr>
      <vt:lpstr>Analysis flow</vt:lpstr>
      <vt:lpstr>Opening the tool</vt:lpstr>
      <vt:lpstr>Zenz video introduction</vt:lpstr>
      <vt:lpstr>Title bar </vt:lpstr>
      <vt:lpstr>KPIs and Dimensions</vt:lpstr>
      <vt:lpstr>Add/edit KPIs and dimensions in graphs and tables Extend your analysis by adjusting your selection, change dimensions or add or edit KPIs</vt:lpstr>
      <vt:lpstr>Drag and drop</vt:lpstr>
      <vt:lpstr>Adding new objects</vt:lpstr>
      <vt:lpstr>Quickly changing a selection</vt:lpstr>
      <vt:lpstr>Soft select</vt:lpstr>
      <vt:lpstr>Comparisons</vt:lpstr>
      <vt:lpstr>Period settings / Date Comparisons</vt:lpstr>
      <vt:lpstr>Export your data</vt:lpstr>
      <vt:lpstr>Zenz terminology (1/2)</vt:lpstr>
      <vt:lpstr>Zenz terminology (2/2)</vt:lpstr>
      <vt:lpstr>Shortcuts</vt:lpstr>
      <vt:lpstr>Saving and sharing your work</vt:lpstr>
      <vt:lpstr>User groups</vt:lpstr>
      <vt:lpstr>Saving views</vt:lpstr>
      <vt:lpstr>Saving quick objects</vt:lpstr>
      <vt:lpstr>Saving quick selections</vt:lpstr>
      <vt:lpstr>Saving exports</vt:lpstr>
      <vt:lpstr>PowerPoint Presentation</vt:lpstr>
      <vt:lpstr>Table settings – Customizing your table</vt:lpstr>
      <vt:lpstr>Graph settings – Customizing your graph</vt:lpstr>
      <vt:lpstr>Formatting introduction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Vueling &amp; Zenz Tool – training cases</dc:title>
  <dc:creator>Vivian Lodewijckx</dc:creator>
  <cp:lastModifiedBy>Plender, Wim</cp:lastModifiedBy>
  <cp:revision>192</cp:revision>
  <dcterms:created xsi:type="dcterms:W3CDTF">2018-08-17T11:49:54Z</dcterms:created>
  <dcterms:modified xsi:type="dcterms:W3CDTF">2021-12-17T12:26:25Z</dcterms:modified>
</cp:coreProperties>
</file>